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4C671D-0601-2835-EE7D-D4B619521652}" v="3" dt="2024-12-30T02:43:43.822"/>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CEBCD"/>
          </a:solidFill>
        </a:fill>
      </a:tcStyle>
    </a:wholeTbl>
    <a:band2H>
      <a:tcTxStyle/>
      <a:tcStyle>
        <a:tcBdr/>
        <a:fill>
          <a:solidFill>
            <a:srgbClr val="EEF5E7"/>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2D1E2"/>
          </a:solidFill>
        </a:fill>
      </a:tcStyle>
    </a:wholeTbl>
    <a:band2H>
      <a:tcTxStyle/>
      <a:tcStyle>
        <a:tcBdr/>
        <a:fill>
          <a:solidFill>
            <a:srgbClr val="EAE9F1"/>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DE8"/>
          </a:solidFill>
        </a:fill>
      </a:tcStyle>
    </a:wholeTbl>
    <a:band2H>
      <a:tcTxStyle/>
      <a:tcStyle>
        <a:tcBdr/>
        <a:fill>
          <a:solidFill>
            <a:srgbClr val="E6EFF4"/>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57784"/>
  </p:normalViewPr>
  <p:slideViewPr>
    <p:cSldViewPr snapToGrid="0" snapToObjects="1">
      <p:cViewPr varScale="1">
        <p:scale>
          <a:sx n="67" d="100"/>
          <a:sy n="67" d="100"/>
        </p:scale>
        <p:origin x="238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4" name="Shape 124"/>
          <p:cNvSpPr>
            <a:spLocks noGrp="1" noRot="1" noChangeAspect="1"/>
          </p:cNvSpPr>
          <p:nvPr>
            <p:ph type="sldImg"/>
          </p:nvPr>
        </p:nvSpPr>
        <p:spPr>
          <a:xfrm>
            <a:off x="1143000" y="685800"/>
            <a:ext cx="4572000" cy="3429000"/>
          </a:xfrm>
          <a:prstGeom prst="rect">
            <a:avLst/>
          </a:prstGeom>
        </p:spPr>
        <p:txBody>
          <a:bodyPr/>
          <a:lstStyle/>
          <a:p>
            <a:endParaRPr/>
          </a:p>
        </p:txBody>
      </p:sp>
      <p:sp>
        <p:nvSpPr>
          <p:cNvPr id="125" name="Shape 12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685800" latinLnBrk="0">
      <a:defRPr sz="900">
        <a:latin typeface="+mj-lt"/>
        <a:ea typeface="+mj-ea"/>
        <a:cs typeface="+mj-cs"/>
        <a:sym typeface="Calibri"/>
      </a:defRPr>
    </a:lvl1pPr>
    <a:lvl2pPr indent="228600" defTabSz="685800" latinLnBrk="0">
      <a:defRPr sz="900">
        <a:latin typeface="+mj-lt"/>
        <a:ea typeface="+mj-ea"/>
        <a:cs typeface="+mj-cs"/>
        <a:sym typeface="Calibri"/>
      </a:defRPr>
    </a:lvl2pPr>
    <a:lvl3pPr indent="457200" defTabSz="685800" latinLnBrk="0">
      <a:defRPr sz="900">
        <a:latin typeface="+mj-lt"/>
        <a:ea typeface="+mj-ea"/>
        <a:cs typeface="+mj-cs"/>
        <a:sym typeface="Calibri"/>
      </a:defRPr>
    </a:lvl3pPr>
    <a:lvl4pPr indent="685800" defTabSz="685800" latinLnBrk="0">
      <a:defRPr sz="900">
        <a:latin typeface="+mj-lt"/>
        <a:ea typeface="+mj-ea"/>
        <a:cs typeface="+mj-cs"/>
        <a:sym typeface="Calibri"/>
      </a:defRPr>
    </a:lvl4pPr>
    <a:lvl5pPr indent="914400" defTabSz="685800" latinLnBrk="0">
      <a:defRPr sz="900">
        <a:latin typeface="+mj-lt"/>
        <a:ea typeface="+mj-ea"/>
        <a:cs typeface="+mj-cs"/>
        <a:sym typeface="Calibri"/>
      </a:defRPr>
    </a:lvl5pPr>
    <a:lvl6pPr indent="1143000" defTabSz="685800" latinLnBrk="0">
      <a:defRPr sz="900">
        <a:latin typeface="+mj-lt"/>
        <a:ea typeface="+mj-ea"/>
        <a:cs typeface="+mj-cs"/>
        <a:sym typeface="Calibri"/>
      </a:defRPr>
    </a:lvl6pPr>
    <a:lvl7pPr indent="1371600" defTabSz="685800" latinLnBrk="0">
      <a:defRPr sz="900">
        <a:latin typeface="+mj-lt"/>
        <a:ea typeface="+mj-ea"/>
        <a:cs typeface="+mj-cs"/>
        <a:sym typeface="Calibri"/>
      </a:defRPr>
    </a:lvl7pPr>
    <a:lvl8pPr indent="1600200" defTabSz="685800" latinLnBrk="0">
      <a:defRPr sz="900">
        <a:latin typeface="+mj-lt"/>
        <a:ea typeface="+mj-ea"/>
        <a:cs typeface="+mj-cs"/>
        <a:sym typeface="Calibri"/>
      </a:defRPr>
    </a:lvl8pPr>
    <a:lvl9pPr indent="1828800" defTabSz="685800" latinLnBrk="0">
      <a:defRPr sz="9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r>
              <a:t>Narration transcript: This session is intended to introduce you to the scope of outpatient palliative care and when it will be appropriate to refer your patient to this specialty field. Outpatient palliative care provides specialized medical care for people with serious, chronic, or life-limiting illnesses, focusing on improving quality of life for both patients and their families. The care team manages symptoms like pain, nausea, and anxiety while offering emotional, psychological, and spiritual support. The care team also helps with addressing goals of care to ensure treatments align with the patient's values and preferences. Education is provided to patients and caregivers about their illness, treatment options, and symptom management. Social and spiritual needs are also addressed, including connecting patients to community resources and providing caregiver support. Outpatient palliative care aims to reduce hospitalizations and enhance patient satisfaction by focusing on care coordination, comfort, and quality of life.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39409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892964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13" name="Picture 9" descr="Picture 9"/>
          <p:cNvPicPr>
            <a:picLocks noChangeAspect="1"/>
          </p:cNvPicPr>
          <p:nvPr/>
        </p:nvPicPr>
        <p:blipFill>
          <a:blip r:embed="rId2"/>
          <a:stretch>
            <a:fillRect/>
          </a:stretch>
        </p:blipFill>
        <p:spPr>
          <a:xfrm>
            <a:off x="3175" y="0"/>
            <a:ext cx="9140825" cy="5144393"/>
          </a:xfrm>
          <a:prstGeom prst="rect">
            <a:avLst/>
          </a:prstGeom>
          <a:ln w="12700">
            <a:miter lim="400000"/>
          </a:ln>
        </p:spPr>
      </p:pic>
      <p:pic>
        <p:nvPicPr>
          <p:cNvPr id="14" name="Picture 10" descr="Picture 10"/>
          <p:cNvPicPr>
            <a:picLocks noChangeAspect="1"/>
          </p:cNvPicPr>
          <p:nvPr/>
        </p:nvPicPr>
        <p:blipFill>
          <a:blip r:embed="rId3"/>
          <a:stretch>
            <a:fillRect/>
          </a:stretch>
        </p:blipFill>
        <p:spPr>
          <a:xfrm>
            <a:off x="800009" y="4316758"/>
            <a:ext cx="1431136" cy="456077"/>
          </a:xfrm>
          <a:prstGeom prst="rect">
            <a:avLst/>
          </a:prstGeom>
          <a:ln w="12700">
            <a:miter lim="400000"/>
          </a:ln>
        </p:spPr>
      </p:pic>
      <p:sp>
        <p:nvSpPr>
          <p:cNvPr id="15" name="Text Placeholder 8"/>
          <p:cNvSpPr txBox="1"/>
          <p:nvPr/>
        </p:nvSpPr>
        <p:spPr>
          <a:xfrm>
            <a:off x="7192565" y="4445806"/>
            <a:ext cx="1188354" cy="264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r" defTabSz="914400">
              <a:lnSpc>
                <a:spcPct val="90000"/>
              </a:lnSpc>
              <a:spcBef>
                <a:spcPts val="1000"/>
              </a:spcBef>
              <a:defRPr sz="1200">
                <a:solidFill>
                  <a:srgbClr val="76777B"/>
                </a:solidFill>
              </a:defRPr>
            </a:lvl1pPr>
          </a:lstStyle>
          <a:p>
            <a:r>
              <a:t>cedars-sinai.org</a:t>
            </a:r>
          </a:p>
        </p:txBody>
      </p:sp>
      <p:sp>
        <p:nvSpPr>
          <p:cNvPr id="16" name="Title Text"/>
          <p:cNvSpPr txBox="1">
            <a:spLocks noGrp="1"/>
          </p:cNvSpPr>
          <p:nvPr>
            <p:ph type="title"/>
          </p:nvPr>
        </p:nvSpPr>
        <p:spPr>
          <a:xfrm>
            <a:off x="694426" y="205170"/>
            <a:ext cx="7732213" cy="1790701"/>
          </a:xfrm>
          <a:prstGeom prst="rect">
            <a:avLst/>
          </a:prstGeom>
        </p:spPr>
        <p:txBody>
          <a:bodyPr/>
          <a:lstStyle>
            <a:lvl1pPr>
              <a:defRPr sz="2800"/>
            </a:lvl1pPr>
          </a:lstStyle>
          <a:p>
            <a:r>
              <a:t>Title Text</a:t>
            </a:r>
          </a:p>
        </p:txBody>
      </p:sp>
      <p:sp>
        <p:nvSpPr>
          <p:cNvPr id="17" name="Body Level One…"/>
          <p:cNvSpPr txBox="1">
            <a:spLocks noGrp="1"/>
          </p:cNvSpPr>
          <p:nvPr>
            <p:ph type="body" sz="half" idx="1"/>
          </p:nvPr>
        </p:nvSpPr>
        <p:spPr>
          <a:xfrm>
            <a:off x="694426" y="2132909"/>
            <a:ext cx="7732212" cy="1241823"/>
          </a:xfrm>
          <a:prstGeom prst="rect">
            <a:avLst/>
          </a:prstGeom>
        </p:spPr>
        <p:txBody>
          <a:bodyPr/>
          <a:lstStyle>
            <a:lvl1pPr>
              <a:defRPr sz="1800" b="0"/>
            </a:lvl1pPr>
            <a:lvl2pPr indent="342900">
              <a:defRPr sz="1800" b="0"/>
            </a:lvl2pPr>
            <a:lvl3pPr marL="0" indent="685800">
              <a:buSzTx/>
              <a:buNone/>
              <a:defRPr sz="1800" b="0"/>
            </a:lvl3pPr>
            <a:lvl4pPr marL="0" indent="1028700">
              <a:buSzTx/>
              <a:buNone/>
              <a:defRPr sz="1800" b="0"/>
            </a:lvl4pPr>
            <a:lvl5pPr marL="0" indent="1371600">
              <a:buSzTx/>
              <a:buNone/>
              <a:defRPr sz="1800" b="0"/>
            </a:lvl5pPr>
          </a:lstStyle>
          <a:p>
            <a:r>
              <a:t>Body Level One</a:t>
            </a:r>
          </a:p>
          <a:p>
            <a:pPr lvl="1"/>
            <a:r>
              <a:t>Body Level Two</a:t>
            </a:r>
          </a:p>
          <a:p>
            <a:pPr lvl="2"/>
            <a:r>
              <a:t>Body Level Three</a:t>
            </a:r>
          </a:p>
          <a:p>
            <a:pPr lvl="3"/>
            <a:r>
              <a:t>Body Level Four</a:t>
            </a:r>
          </a:p>
          <a:p>
            <a:pPr lvl="4"/>
            <a:r>
              <a:t>Body Level Five</a:t>
            </a:r>
          </a:p>
        </p:txBody>
      </p:sp>
      <p:sp>
        <p:nvSpPr>
          <p:cNvPr id="18" name="Slide Number"/>
          <p:cNvSpPr txBox="1">
            <a:spLocks noGrp="1"/>
          </p:cNvSpPr>
          <p:nvPr>
            <p:ph type="sldNum" sz="quarter" idx="2"/>
          </p:nvPr>
        </p:nvSpPr>
        <p:spPr>
          <a:xfrm>
            <a:off x="4419600" y="4627562"/>
            <a:ext cx="2133600" cy="2794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5" name="Title Text"/>
          <p:cNvSpPr txBox="1">
            <a:spLocks noGrp="1"/>
          </p:cNvSpPr>
          <p:nvPr>
            <p:ph type="title"/>
          </p:nvPr>
        </p:nvSpPr>
        <p:spPr>
          <a:prstGeom prst="rect">
            <a:avLst/>
          </a:prstGeom>
        </p:spPr>
        <p:txBody>
          <a:bodyPr/>
          <a:lstStyle/>
          <a:p>
            <a:r>
              <a:t>Title Text</a:t>
            </a:r>
          </a:p>
        </p:txBody>
      </p:sp>
      <p:sp>
        <p:nvSpPr>
          <p:cNvPr id="26"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pic>
        <p:nvPicPr>
          <p:cNvPr id="34" name="Picture 11" descr="Picture 11"/>
          <p:cNvPicPr>
            <a:picLocks noChangeAspect="1"/>
          </p:cNvPicPr>
          <p:nvPr/>
        </p:nvPicPr>
        <p:blipFill>
          <a:blip r:embed="rId2"/>
          <a:stretch>
            <a:fillRect/>
          </a:stretch>
        </p:blipFill>
        <p:spPr>
          <a:xfrm>
            <a:off x="3175" y="0"/>
            <a:ext cx="9140825" cy="5144393"/>
          </a:xfrm>
          <a:prstGeom prst="rect">
            <a:avLst/>
          </a:prstGeom>
          <a:ln w="12700">
            <a:miter lim="400000"/>
          </a:ln>
        </p:spPr>
      </p:pic>
      <p:pic>
        <p:nvPicPr>
          <p:cNvPr id="35" name="Picture 12" descr="Picture 12"/>
          <p:cNvPicPr>
            <a:picLocks noChangeAspect="1"/>
          </p:cNvPicPr>
          <p:nvPr/>
        </p:nvPicPr>
        <p:blipFill>
          <a:blip r:embed="rId3"/>
          <a:stretch>
            <a:fillRect/>
          </a:stretch>
        </p:blipFill>
        <p:spPr>
          <a:xfrm>
            <a:off x="800009" y="4316758"/>
            <a:ext cx="1431136" cy="456077"/>
          </a:xfrm>
          <a:prstGeom prst="rect">
            <a:avLst/>
          </a:prstGeom>
          <a:ln w="12700">
            <a:miter lim="400000"/>
          </a:ln>
        </p:spPr>
      </p:pic>
      <p:sp>
        <p:nvSpPr>
          <p:cNvPr id="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7" name="Title Text"/>
          <p:cNvSpPr txBox="1">
            <a:spLocks noGrp="1"/>
          </p:cNvSpPr>
          <p:nvPr>
            <p:ph type="title"/>
          </p:nvPr>
        </p:nvSpPr>
        <p:spPr>
          <a:xfrm>
            <a:off x="694426" y="458742"/>
            <a:ext cx="7732213" cy="1790701"/>
          </a:xfrm>
          <a:prstGeom prst="rect">
            <a:avLst/>
          </a:prstGeom>
        </p:spPr>
        <p:txBody>
          <a:bodyPr/>
          <a:lstStyle>
            <a:lvl1pPr>
              <a:defRPr sz="2800"/>
            </a:lvl1pPr>
          </a:lstStyle>
          <a:p>
            <a:r>
              <a:t>Title Text</a:t>
            </a:r>
          </a:p>
        </p:txBody>
      </p:sp>
      <p:sp>
        <p:nvSpPr>
          <p:cNvPr id="38" name="Body Level One…"/>
          <p:cNvSpPr txBox="1">
            <a:spLocks noGrp="1"/>
          </p:cNvSpPr>
          <p:nvPr>
            <p:ph type="body" sz="half" idx="1"/>
          </p:nvPr>
        </p:nvSpPr>
        <p:spPr>
          <a:xfrm>
            <a:off x="694426" y="2701527"/>
            <a:ext cx="7732212" cy="1241823"/>
          </a:xfrm>
          <a:prstGeom prst="rect">
            <a:avLst/>
          </a:prstGeom>
        </p:spPr>
        <p:txBody>
          <a:bodyPr/>
          <a:lstStyle>
            <a:lvl1pPr>
              <a:defRPr sz="1800" b="0">
                <a:solidFill>
                  <a:srgbClr val="FFFFFF"/>
                </a:solidFill>
              </a:defRPr>
            </a:lvl1pPr>
            <a:lvl2pPr indent="342900">
              <a:defRPr sz="1800" b="0">
                <a:solidFill>
                  <a:srgbClr val="FFFFFF"/>
                </a:solidFill>
              </a:defRPr>
            </a:lvl2pPr>
            <a:lvl3pPr marL="0" indent="685800">
              <a:buSzTx/>
              <a:buNone/>
              <a:defRPr sz="1800" b="0">
                <a:solidFill>
                  <a:srgbClr val="FFFFFF"/>
                </a:solidFill>
              </a:defRPr>
            </a:lvl3pPr>
            <a:lvl4pPr marL="0" indent="1028700">
              <a:buSzTx/>
              <a:buNone/>
              <a:defRPr sz="1800" b="0">
                <a:solidFill>
                  <a:srgbClr val="FFFFFF"/>
                </a:solidFill>
              </a:defRPr>
            </a:lvl4pPr>
            <a:lvl5pPr marL="0" indent="1371600">
              <a:buSzTx/>
              <a:buNone/>
              <a:defRPr sz="1800" b="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pic>
        <p:nvPicPr>
          <p:cNvPr id="45" name="Picture 10" descr="Picture 10"/>
          <p:cNvPicPr>
            <a:picLocks noChangeAspect="1"/>
          </p:cNvPicPr>
          <p:nvPr/>
        </p:nvPicPr>
        <p:blipFill>
          <a:blip r:embed="rId2"/>
          <a:stretch>
            <a:fillRect/>
          </a:stretch>
        </p:blipFill>
        <p:spPr>
          <a:xfrm>
            <a:off x="0" y="1"/>
            <a:ext cx="9144000" cy="5143501"/>
          </a:xfrm>
          <a:prstGeom prst="rect">
            <a:avLst/>
          </a:prstGeom>
          <a:ln w="12700">
            <a:miter lim="400000"/>
          </a:ln>
        </p:spPr>
      </p:pic>
      <p:pic>
        <p:nvPicPr>
          <p:cNvPr id="46" name="Picture 7" descr="Picture 7"/>
          <p:cNvPicPr>
            <a:picLocks noChangeAspect="1"/>
          </p:cNvPicPr>
          <p:nvPr/>
        </p:nvPicPr>
        <p:blipFill>
          <a:blip r:embed="rId3"/>
          <a:stretch>
            <a:fillRect/>
          </a:stretch>
        </p:blipFill>
        <p:spPr>
          <a:xfrm>
            <a:off x="346203" y="4751420"/>
            <a:ext cx="1379904" cy="260928"/>
          </a:xfrm>
          <a:prstGeom prst="rect">
            <a:avLst/>
          </a:prstGeom>
          <a:ln w="12700">
            <a:miter lim="400000"/>
          </a:ln>
        </p:spPr>
      </p:pic>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sz="half" idx="1"/>
          </p:nvPr>
        </p:nvSpPr>
        <p:spPr>
          <a:xfrm>
            <a:off x="628650" y="1197863"/>
            <a:ext cx="3886200" cy="326350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pic>
        <p:nvPicPr>
          <p:cNvPr id="56" name="Picture 10" descr="Picture 10"/>
          <p:cNvPicPr>
            <a:picLocks noChangeAspect="1"/>
          </p:cNvPicPr>
          <p:nvPr/>
        </p:nvPicPr>
        <p:blipFill>
          <a:blip r:embed="rId2"/>
          <a:stretch>
            <a:fillRect/>
          </a:stretch>
        </p:blipFill>
        <p:spPr>
          <a:xfrm>
            <a:off x="0" y="1"/>
            <a:ext cx="9144000" cy="5143501"/>
          </a:xfrm>
          <a:prstGeom prst="rect">
            <a:avLst/>
          </a:prstGeom>
          <a:ln w="12700">
            <a:miter lim="400000"/>
          </a:ln>
        </p:spPr>
      </p:pic>
      <p:pic>
        <p:nvPicPr>
          <p:cNvPr id="57" name="Picture 7" descr="Picture 7"/>
          <p:cNvPicPr>
            <a:picLocks noChangeAspect="1"/>
          </p:cNvPicPr>
          <p:nvPr/>
        </p:nvPicPr>
        <p:blipFill>
          <a:blip r:embed="rId3"/>
          <a:stretch>
            <a:fillRect/>
          </a:stretch>
        </p:blipFill>
        <p:spPr>
          <a:xfrm>
            <a:off x="346203" y="4751420"/>
            <a:ext cx="1379904" cy="260928"/>
          </a:xfrm>
          <a:prstGeom prst="rect">
            <a:avLst/>
          </a:prstGeom>
          <a:ln w="12700">
            <a:miter lim="400000"/>
          </a:ln>
        </p:spPr>
      </p:pic>
      <p:sp>
        <p:nvSpPr>
          <p:cNvPr id="58" name="Body Level One…"/>
          <p:cNvSpPr txBox="1">
            <a:spLocks noGrp="1"/>
          </p:cNvSpPr>
          <p:nvPr>
            <p:ph type="body" sz="quarter" idx="1"/>
          </p:nvPr>
        </p:nvSpPr>
        <p:spPr>
          <a:xfrm>
            <a:off x="629841" y="1197863"/>
            <a:ext cx="3868341" cy="617935"/>
          </a:xfrm>
          <a:prstGeom prst="rect">
            <a:avLst/>
          </a:prstGeom>
        </p:spPr>
        <p:txBody>
          <a:bodyPr anchor="ctr"/>
          <a:lstStyle>
            <a:lvl1pPr>
              <a:defRPr sz="1800"/>
            </a:lvl1pPr>
            <a:lvl2pPr indent="342900">
              <a:defRPr sz="1800"/>
            </a:lvl2pPr>
            <a:lvl3pPr marL="0" indent="685800">
              <a:buSzTx/>
              <a:buNone/>
              <a:defRPr sz="1800"/>
            </a:lvl3pPr>
            <a:lvl4pPr marL="0" indent="1028700">
              <a:buSzTx/>
              <a:buNone/>
              <a:defRPr sz="1800"/>
            </a:lvl4pPr>
            <a:lvl5pPr marL="0" indent="1371600">
              <a:buSzTx/>
              <a:buNone/>
              <a:defRPr sz="1800"/>
            </a:lvl5pPr>
          </a:lstStyle>
          <a:p>
            <a:r>
              <a:t>Body Level One</a:t>
            </a:r>
          </a:p>
          <a:p>
            <a:pPr lvl="1"/>
            <a:r>
              <a:t>Body Level Two</a:t>
            </a:r>
          </a:p>
          <a:p>
            <a:pPr lvl="2"/>
            <a:r>
              <a:t>Body Level Three</a:t>
            </a:r>
          </a:p>
          <a:p>
            <a:pPr lvl="3"/>
            <a:r>
              <a:t>Body Level Four</a:t>
            </a:r>
          </a:p>
          <a:p>
            <a:pPr lvl="4"/>
            <a:r>
              <a:t>Body Level Five</a:t>
            </a:r>
          </a:p>
        </p:txBody>
      </p:sp>
      <p:sp>
        <p:nvSpPr>
          <p:cNvPr id="59" name="Text Placeholder 4"/>
          <p:cNvSpPr>
            <a:spLocks noGrp="1"/>
          </p:cNvSpPr>
          <p:nvPr>
            <p:ph type="body" sz="quarter" idx="21"/>
          </p:nvPr>
        </p:nvSpPr>
        <p:spPr>
          <a:xfrm>
            <a:off x="4629150" y="1197863"/>
            <a:ext cx="3887392" cy="617935"/>
          </a:xfrm>
          <a:prstGeom prst="rect">
            <a:avLst/>
          </a:prstGeom>
        </p:spPr>
        <p:txBody>
          <a:bodyPr anchor="ctr"/>
          <a:lstStyle/>
          <a:p>
            <a:pPr>
              <a:defRPr sz="1800"/>
            </a:pPr>
            <a:endParaRP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1" name="Title Text"/>
          <p:cNvSpPr txBox="1">
            <a:spLocks noGrp="1"/>
          </p:cNvSpPr>
          <p:nvPr>
            <p:ph type="title"/>
          </p:nvPr>
        </p:nvSpPr>
        <p:spPr>
          <a:prstGeom prst="rect">
            <a:avLst/>
          </a:prstGeom>
        </p:spPr>
        <p:txBody>
          <a:bodyPr/>
          <a:lstStyle/>
          <a:p>
            <a:r>
              <a:t>Title Text</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pic>
        <p:nvPicPr>
          <p:cNvPr id="68" name="Picture 10" descr="Picture 10"/>
          <p:cNvPicPr>
            <a:picLocks noChangeAspect="1"/>
          </p:cNvPicPr>
          <p:nvPr/>
        </p:nvPicPr>
        <p:blipFill>
          <a:blip r:embed="rId2"/>
          <a:stretch>
            <a:fillRect/>
          </a:stretch>
        </p:blipFill>
        <p:spPr>
          <a:xfrm>
            <a:off x="0" y="1"/>
            <a:ext cx="9144000" cy="5143501"/>
          </a:xfrm>
          <a:prstGeom prst="rect">
            <a:avLst/>
          </a:prstGeom>
          <a:ln w="12700">
            <a:miter lim="400000"/>
          </a:ln>
        </p:spPr>
      </p:pic>
      <p:pic>
        <p:nvPicPr>
          <p:cNvPr id="69" name="Picture 7" descr="Picture 7"/>
          <p:cNvPicPr>
            <a:picLocks noChangeAspect="1"/>
          </p:cNvPicPr>
          <p:nvPr/>
        </p:nvPicPr>
        <p:blipFill>
          <a:blip r:embed="rId3"/>
          <a:stretch>
            <a:fillRect/>
          </a:stretch>
        </p:blipFill>
        <p:spPr>
          <a:xfrm>
            <a:off x="346203" y="4751420"/>
            <a:ext cx="1379904" cy="260928"/>
          </a:xfrm>
          <a:prstGeom prst="rect">
            <a:avLst/>
          </a:prstGeom>
          <a:ln w="12700">
            <a:miter lim="400000"/>
          </a:ln>
        </p:spPr>
      </p:pic>
      <p:sp>
        <p:nvSpPr>
          <p:cNvPr id="70" name="Title Text"/>
          <p:cNvSpPr txBox="1">
            <a:spLocks noGrp="1"/>
          </p:cNvSpPr>
          <p:nvPr>
            <p:ph type="title"/>
          </p:nvPr>
        </p:nvSpPr>
        <p:spPr>
          <a:prstGeom prst="rect">
            <a:avLst/>
          </a:prstGeom>
        </p:spPr>
        <p:txBody>
          <a:bodyPr/>
          <a:lstStyle/>
          <a:p>
            <a:r>
              <a:t>Title Text</a:t>
            </a:r>
          </a:p>
        </p:txBody>
      </p:sp>
      <p:sp>
        <p:nvSpPr>
          <p:cNvPr id="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78" name="Picture 10" descr="Picture 10"/>
          <p:cNvPicPr>
            <a:picLocks noChangeAspect="1"/>
          </p:cNvPicPr>
          <p:nvPr/>
        </p:nvPicPr>
        <p:blipFill>
          <a:blip r:embed="rId2"/>
          <a:stretch>
            <a:fillRect/>
          </a:stretch>
        </p:blipFill>
        <p:spPr>
          <a:xfrm>
            <a:off x="0" y="1"/>
            <a:ext cx="9144000" cy="5143501"/>
          </a:xfrm>
          <a:prstGeom prst="rect">
            <a:avLst/>
          </a:prstGeom>
          <a:ln w="12700">
            <a:miter lim="400000"/>
          </a:ln>
        </p:spPr>
      </p:pic>
      <p:pic>
        <p:nvPicPr>
          <p:cNvPr id="79" name="Picture 7" descr="Picture 7"/>
          <p:cNvPicPr>
            <a:picLocks noChangeAspect="1"/>
          </p:cNvPicPr>
          <p:nvPr/>
        </p:nvPicPr>
        <p:blipFill>
          <a:blip r:embed="rId3"/>
          <a:stretch>
            <a:fillRect/>
          </a:stretch>
        </p:blipFill>
        <p:spPr>
          <a:xfrm>
            <a:off x="346203" y="4751420"/>
            <a:ext cx="1379904" cy="260928"/>
          </a:xfrm>
          <a:prstGeom prst="rect">
            <a:avLst/>
          </a:prstGeom>
          <a:ln w="12700">
            <a:miter lim="400000"/>
          </a:ln>
        </p:spPr>
      </p:pic>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pic>
        <p:nvPicPr>
          <p:cNvPr id="87" name="Picture 10" descr="Picture 10"/>
          <p:cNvPicPr>
            <a:picLocks noChangeAspect="1"/>
          </p:cNvPicPr>
          <p:nvPr/>
        </p:nvPicPr>
        <p:blipFill>
          <a:blip r:embed="rId2"/>
          <a:stretch>
            <a:fillRect/>
          </a:stretch>
        </p:blipFill>
        <p:spPr>
          <a:xfrm>
            <a:off x="0" y="1"/>
            <a:ext cx="9144000" cy="5143501"/>
          </a:xfrm>
          <a:prstGeom prst="rect">
            <a:avLst/>
          </a:prstGeom>
          <a:ln w="12700">
            <a:miter lim="400000"/>
          </a:ln>
        </p:spPr>
      </p:pic>
      <p:pic>
        <p:nvPicPr>
          <p:cNvPr id="88" name="Picture 7" descr="Picture 7"/>
          <p:cNvPicPr>
            <a:picLocks noChangeAspect="1"/>
          </p:cNvPicPr>
          <p:nvPr/>
        </p:nvPicPr>
        <p:blipFill>
          <a:blip r:embed="rId3"/>
          <a:stretch>
            <a:fillRect/>
          </a:stretch>
        </p:blipFill>
        <p:spPr>
          <a:xfrm>
            <a:off x="346203" y="4751420"/>
            <a:ext cx="1379904" cy="260928"/>
          </a:xfrm>
          <a:prstGeom prst="rect">
            <a:avLst/>
          </a:prstGeom>
          <a:ln w="12700">
            <a:miter lim="400000"/>
          </a:ln>
        </p:spPr>
      </p:pic>
      <p:sp>
        <p:nvSpPr>
          <p:cNvPr id="89" name="Body Level One…"/>
          <p:cNvSpPr txBox="1">
            <a:spLocks noGrp="1"/>
          </p:cNvSpPr>
          <p:nvPr>
            <p:ph type="body" sz="half" idx="1"/>
          </p:nvPr>
        </p:nvSpPr>
        <p:spPr>
          <a:xfrm>
            <a:off x="630936" y="1197863"/>
            <a:ext cx="3435351" cy="32385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0" name="Click to edit master title style"/>
          <p:cNvSpPr txBox="1">
            <a:spLocks noGrp="1"/>
          </p:cNvSpPr>
          <p:nvPr>
            <p:ph type="title" hasCustomPrompt="1"/>
          </p:nvPr>
        </p:nvSpPr>
        <p:spPr>
          <a:xfrm>
            <a:off x="630936" y="0"/>
            <a:ext cx="7891272" cy="946216"/>
          </a:xfrm>
          <a:prstGeom prst="rect">
            <a:avLst/>
          </a:prstGeom>
        </p:spPr>
        <p:txBody>
          <a:bodyPr anchor="ctr"/>
          <a:lstStyle/>
          <a:p>
            <a:r>
              <a:t>Click to edit master title style</a:t>
            </a: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92" name="Picture Placeholder 2"/>
          <p:cNvSpPr>
            <a:spLocks noGrp="1"/>
          </p:cNvSpPr>
          <p:nvPr>
            <p:ph type="pic" sz="half" idx="21"/>
          </p:nvPr>
        </p:nvSpPr>
        <p:spPr>
          <a:xfrm>
            <a:off x="5253718" y="1200150"/>
            <a:ext cx="3992337" cy="3086100"/>
          </a:xfrm>
          <a:prstGeom prst="rect">
            <a:avLst/>
          </a:prstGeom>
        </p:spPr>
        <p:txBody>
          <a:bodyPr lIns="91439" rIns="91439">
            <a:noAutofit/>
          </a:bodyPr>
          <a:lstStyle/>
          <a:p>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1_Picture with Caption">
    <p:spTree>
      <p:nvGrpSpPr>
        <p:cNvPr id="1" name=""/>
        <p:cNvGrpSpPr/>
        <p:nvPr/>
      </p:nvGrpSpPr>
      <p:grpSpPr>
        <a:xfrm>
          <a:off x="0" y="0"/>
          <a:ext cx="0" cy="0"/>
          <a:chOff x="0" y="0"/>
          <a:chExt cx="0" cy="0"/>
        </a:xfrm>
      </p:grpSpPr>
      <p:pic>
        <p:nvPicPr>
          <p:cNvPr id="99" name="Picture 10" descr="Picture 10"/>
          <p:cNvPicPr>
            <a:picLocks noChangeAspect="1"/>
          </p:cNvPicPr>
          <p:nvPr/>
        </p:nvPicPr>
        <p:blipFill>
          <a:blip r:embed="rId2"/>
          <a:stretch>
            <a:fillRect/>
          </a:stretch>
        </p:blipFill>
        <p:spPr>
          <a:xfrm>
            <a:off x="0" y="1"/>
            <a:ext cx="9144000" cy="5143501"/>
          </a:xfrm>
          <a:prstGeom prst="rect">
            <a:avLst/>
          </a:prstGeom>
          <a:ln w="12700">
            <a:miter lim="400000"/>
          </a:ln>
        </p:spPr>
      </p:pic>
      <p:pic>
        <p:nvPicPr>
          <p:cNvPr id="100" name="Picture 7" descr="Picture 7"/>
          <p:cNvPicPr>
            <a:picLocks noChangeAspect="1"/>
          </p:cNvPicPr>
          <p:nvPr/>
        </p:nvPicPr>
        <p:blipFill>
          <a:blip r:embed="rId3"/>
          <a:stretch>
            <a:fillRect/>
          </a:stretch>
        </p:blipFill>
        <p:spPr>
          <a:xfrm>
            <a:off x="346203" y="4751420"/>
            <a:ext cx="1379904" cy="260928"/>
          </a:xfrm>
          <a:prstGeom prst="rect">
            <a:avLst/>
          </a:prstGeom>
          <a:ln w="12700">
            <a:miter lim="400000"/>
          </a:ln>
        </p:spPr>
      </p:pic>
      <p:sp>
        <p:nvSpPr>
          <p:cNvPr id="101" name="Body Level One…"/>
          <p:cNvSpPr txBox="1">
            <a:spLocks noGrp="1"/>
          </p:cNvSpPr>
          <p:nvPr>
            <p:ph type="body" sz="half" idx="1"/>
          </p:nvPr>
        </p:nvSpPr>
        <p:spPr>
          <a:xfrm>
            <a:off x="630936" y="1197863"/>
            <a:ext cx="3435351" cy="32385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2" name="Click to edit master title style"/>
          <p:cNvSpPr txBox="1">
            <a:spLocks noGrp="1"/>
          </p:cNvSpPr>
          <p:nvPr>
            <p:ph type="title" hasCustomPrompt="1"/>
          </p:nvPr>
        </p:nvSpPr>
        <p:spPr>
          <a:xfrm>
            <a:off x="630936" y="0"/>
            <a:ext cx="7891272" cy="946216"/>
          </a:xfrm>
          <a:prstGeom prst="rect">
            <a:avLst/>
          </a:prstGeom>
        </p:spPr>
        <p:txBody>
          <a:bodyPr anchor="ctr"/>
          <a:lstStyle/>
          <a:p>
            <a:r>
              <a:t>Click to edit master title style</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04" name="Picture Placeholder 2"/>
          <p:cNvSpPr>
            <a:spLocks noGrp="1"/>
          </p:cNvSpPr>
          <p:nvPr>
            <p:ph type="pic" sz="half" idx="21"/>
          </p:nvPr>
        </p:nvSpPr>
        <p:spPr>
          <a:xfrm>
            <a:off x="5253718" y="960945"/>
            <a:ext cx="3522565" cy="3522565"/>
          </a:xfrm>
          <a:prstGeom prst="rect">
            <a:avLst/>
          </a:prstGeom>
        </p:spPr>
        <p:txBody>
          <a:bodyPr lIns="91439" rIns="91439">
            <a:noAutofit/>
          </a:bodyPr>
          <a:lstStyle/>
          <a:p>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ext with Quote">
    <p:spTree>
      <p:nvGrpSpPr>
        <p:cNvPr id="1" name=""/>
        <p:cNvGrpSpPr/>
        <p:nvPr/>
      </p:nvGrpSpPr>
      <p:grpSpPr>
        <a:xfrm>
          <a:off x="0" y="0"/>
          <a:ext cx="0" cy="0"/>
          <a:chOff x="0" y="0"/>
          <a:chExt cx="0" cy="0"/>
        </a:xfrm>
      </p:grpSpPr>
      <p:pic>
        <p:nvPicPr>
          <p:cNvPr id="111" name="Picture 10" descr="Picture 10"/>
          <p:cNvPicPr>
            <a:picLocks noChangeAspect="1"/>
          </p:cNvPicPr>
          <p:nvPr/>
        </p:nvPicPr>
        <p:blipFill>
          <a:blip r:embed="rId2"/>
          <a:stretch>
            <a:fillRect/>
          </a:stretch>
        </p:blipFill>
        <p:spPr>
          <a:xfrm>
            <a:off x="0" y="1"/>
            <a:ext cx="9144000" cy="5143501"/>
          </a:xfrm>
          <a:prstGeom prst="rect">
            <a:avLst/>
          </a:prstGeom>
          <a:ln w="12700">
            <a:miter lim="400000"/>
          </a:ln>
        </p:spPr>
      </p:pic>
      <p:pic>
        <p:nvPicPr>
          <p:cNvPr id="112" name="Picture 7" descr="Picture 7"/>
          <p:cNvPicPr>
            <a:picLocks noChangeAspect="1"/>
          </p:cNvPicPr>
          <p:nvPr/>
        </p:nvPicPr>
        <p:blipFill>
          <a:blip r:embed="rId3"/>
          <a:stretch>
            <a:fillRect/>
          </a:stretch>
        </p:blipFill>
        <p:spPr>
          <a:xfrm>
            <a:off x="346203" y="4751420"/>
            <a:ext cx="1379904" cy="260928"/>
          </a:xfrm>
          <a:prstGeom prst="rect">
            <a:avLst/>
          </a:prstGeom>
          <a:ln w="12700">
            <a:miter lim="400000"/>
          </a:ln>
        </p:spPr>
      </p:pic>
      <p:sp>
        <p:nvSpPr>
          <p:cNvPr id="113" name="Rounded Rectangle 12"/>
          <p:cNvSpPr/>
          <p:nvPr/>
        </p:nvSpPr>
        <p:spPr>
          <a:xfrm>
            <a:off x="5273125" y="1201447"/>
            <a:ext cx="3992337" cy="3091153"/>
          </a:xfrm>
          <a:prstGeom prst="roundRect">
            <a:avLst>
              <a:gd name="adj" fmla="val 3303"/>
            </a:avLst>
          </a:prstGeom>
          <a:solidFill>
            <a:srgbClr val="FFFFFF"/>
          </a:solidFill>
          <a:ln w="12700">
            <a:miter lim="400000"/>
          </a:ln>
        </p:spPr>
        <p:txBody>
          <a:bodyPr lIns="45719" rIns="45719" anchor="ctr"/>
          <a:lstStyle/>
          <a:p>
            <a:pPr algn="ctr" defTabSz="685800">
              <a:defRPr sz="1000">
                <a:solidFill>
                  <a:srgbClr val="888A8D"/>
                </a:solidFill>
              </a:defRPr>
            </a:pPr>
            <a:endParaRPr/>
          </a:p>
        </p:txBody>
      </p:sp>
      <p:sp>
        <p:nvSpPr>
          <p:cNvPr id="114" name="Body Level One…"/>
          <p:cNvSpPr txBox="1">
            <a:spLocks noGrp="1"/>
          </p:cNvSpPr>
          <p:nvPr>
            <p:ph type="body" sz="half" idx="1"/>
          </p:nvPr>
        </p:nvSpPr>
        <p:spPr>
          <a:xfrm>
            <a:off x="630936" y="1197863"/>
            <a:ext cx="3990976" cy="342741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5" name="Rounded Rectangle 6"/>
          <p:cNvSpPr/>
          <p:nvPr/>
        </p:nvSpPr>
        <p:spPr>
          <a:xfrm>
            <a:off x="5273125" y="1201447"/>
            <a:ext cx="3992337" cy="3091153"/>
          </a:xfrm>
          <a:prstGeom prst="roundRect">
            <a:avLst>
              <a:gd name="adj" fmla="val 3303"/>
            </a:avLst>
          </a:prstGeom>
          <a:solidFill>
            <a:srgbClr val="EBC455">
              <a:alpha val="34000"/>
            </a:srgbClr>
          </a:solidFill>
          <a:ln w="12700">
            <a:miter lim="400000"/>
          </a:ln>
        </p:spPr>
        <p:txBody>
          <a:bodyPr lIns="45719" rIns="45719" anchor="ctr"/>
          <a:lstStyle/>
          <a:p>
            <a:pPr algn="ctr" defTabSz="685800">
              <a:defRPr sz="1000">
                <a:solidFill>
                  <a:srgbClr val="888A8D"/>
                </a:solidFill>
              </a:defRPr>
            </a:pPr>
            <a:endParaRPr/>
          </a:p>
        </p:txBody>
      </p:sp>
      <p:sp>
        <p:nvSpPr>
          <p:cNvPr id="116" name="Text Placeholder 2"/>
          <p:cNvSpPr>
            <a:spLocks noGrp="1"/>
          </p:cNvSpPr>
          <p:nvPr>
            <p:ph type="body" sz="quarter" idx="21"/>
          </p:nvPr>
        </p:nvSpPr>
        <p:spPr>
          <a:xfrm>
            <a:off x="5620108" y="1568671"/>
            <a:ext cx="3173187" cy="2532391"/>
          </a:xfrm>
          <a:prstGeom prst="rect">
            <a:avLst/>
          </a:prstGeom>
        </p:spPr>
        <p:txBody>
          <a:bodyPr/>
          <a:lstStyle/>
          <a:p>
            <a:pPr algn="ctr">
              <a:lnSpc>
                <a:spcPct val="100000"/>
              </a:lnSpc>
              <a:defRPr>
                <a:solidFill>
                  <a:schemeClr val="accent3"/>
                </a:solidFill>
              </a:defRPr>
            </a:pPr>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18" name="Click to edit master title style"/>
          <p:cNvSpPr txBox="1">
            <a:spLocks noGrp="1"/>
          </p:cNvSpPr>
          <p:nvPr>
            <p:ph type="title" hasCustomPrompt="1"/>
          </p:nvPr>
        </p:nvSpPr>
        <p:spPr>
          <a:xfrm>
            <a:off x="630936" y="0"/>
            <a:ext cx="7891272" cy="946216"/>
          </a:xfrm>
          <a:prstGeom prst="rect">
            <a:avLst/>
          </a:prstGeom>
        </p:spPr>
        <p:txBody>
          <a:bodyPr anchor="ctr"/>
          <a:lstStyle/>
          <a:p>
            <a:r>
              <a:t>Click to edit master title style</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0" descr="Picture 10"/>
          <p:cNvPicPr>
            <a:picLocks noChangeAspect="1"/>
          </p:cNvPicPr>
          <p:nvPr/>
        </p:nvPicPr>
        <p:blipFill>
          <a:blip r:embed="rId12"/>
          <a:stretch>
            <a:fillRect/>
          </a:stretch>
        </p:blipFill>
        <p:spPr>
          <a:xfrm>
            <a:off x="0" y="1"/>
            <a:ext cx="9144000" cy="5143501"/>
          </a:xfrm>
          <a:prstGeom prst="rect">
            <a:avLst/>
          </a:prstGeom>
          <a:ln w="12700">
            <a:miter lim="400000"/>
          </a:ln>
        </p:spPr>
      </p:pic>
      <p:pic>
        <p:nvPicPr>
          <p:cNvPr id="3" name="Picture 7" descr="Picture 7"/>
          <p:cNvPicPr>
            <a:picLocks noChangeAspect="1"/>
          </p:cNvPicPr>
          <p:nvPr/>
        </p:nvPicPr>
        <p:blipFill>
          <a:blip r:embed="rId13"/>
          <a:stretch>
            <a:fillRect/>
          </a:stretch>
        </p:blipFill>
        <p:spPr>
          <a:xfrm>
            <a:off x="346203" y="4751420"/>
            <a:ext cx="1379904" cy="260928"/>
          </a:xfrm>
          <a:prstGeom prst="rect">
            <a:avLst/>
          </a:prstGeom>
          <a:ln w="12700">
            <a:miter lim="400000"/>
          </a:ln>
        </p:spPr>
      </p:pic>
      <p:sp>
        <p:nvSpPr>
          <p:cNvPr id="4" name="Title Text"/>
          <p:cNvSpPr txBox="1">
            <a:spLocks noGrp="1"/>
          </p:cNvSpPr>
          <p:nvPr>
            <p:ph type="title"/>
          </p:nvPr>
        </p:nvSpPr>
        <p:spPr>
          <a:xfrm>
            <a:off x="628650" y="38419"/>
            <a:ext cx="7886700" cy="9372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normAutofit/>
          </a:bodyPr>
          <a:lstStyle/>
          <a:p>
            <a:r>
              <a:t>Title Text</a:t>
            </a:r>
          </a:p>
        </p:txBody>
      </p:sp>
      <p:sp>
        <p:nvSpPr>
          <p:cNvPr id="5" name="Body Level One…"/>
          <p:cNvSpPr txBox="1">
            <a:spLocks noGrp="1"/>
          </p:cNvSpPr>
          <p:nvPr>
            <p:ph type="body" idx="1"/>
          </p:nvPr>
        </p:nvSpPr>
        <p:spPr>
          <a:xfrm>
            <a:off x="628650" y="1197863"/>
            <a:ext cx="7891272" cy="3209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8669135" y="4802977"/>
            <a:ext cx="217151" cy="202417"/>
          </a:xfrm>
          <a:prstGeom prst="rect">
            <a:avLst/>
          </a:prstGeom>
          <a:ln w="12700">
            <a:miter lim="400000"/>
          </a:ln>
        </p:spPr>
        <p:txBody>
          <a:bodyPr wrap="none" lIns="45719" rIns="45719" anchor="ctr">
            <a:spAutoFit/>
          </a:bodyPr>
          <a:lstStyle>
            <a:lvl1pPr algn="r">
              <a:defRPr sz="800">
                <a:solidFill>
                  <a:srgbClr val="76777B"/>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l" defTabSz="685800" rtl="0" latinLnBrk="0">
        <a:lnSpc>
          <a:spcPct val="90000"/>
        </a:lnSpc>
        <a:spcBef>
          <a:spcPts val="0"/>
        </a:spcBef>
        <a:spcAft>
          <a:spcPts val="0"/>
        </a:spcAft>
        <a:buClrTx/>
        <a:buSzTx/>
        <a:buFontTx/>
        <a:buNone/>
        <a:tabLst/>
        <a:defRPr sz="2200" b="1" i="0" u="none" strike="noStrike" cap="none" spc="0" baseline="0">
          <a:solidFill>
            <a:schemeClr val="accent3"/>
          </a:solidFill>
          <a:uFillTx/>
          <a:latin typeface="Arial"/>
          <a:ea typeface="Arial"/>
          <a:cs typeface="Arial"/>
          <a:sym typeface="Arial"/>
        </a:defRPr>
      </a:lvl1pPr>
      <a:lvl2pPr marL="0" marR="0" indent="0" algn="l" defTabSz="685800" rtl="0" latinLnBrk="0">
        <a:lnSpc>
          <a:spcPct val="90000"/>
        </a:lnSpc>
        <a:spcBef>
          <a:spcPts val="0"/>
        </a:spcBef>
        <a:spcAft>
          <a:spcPts val="0"/>
        </a:spcAft>
        <a:buClrTx/>
        <a:buSzTx/>
        <a:buFontTx/>
        <a:buNone/>
        <a:tabLst/>
        <a:defRPr sz="2200" b="1" i="0" u="none" strike="noStrike" cap="none" spc="0" baseline="0">
          <a:solidFill>
            <a:schemeClr val="accent3"/>
          </a:solidFill>
          <a:uFillTx/>
          <a:latin typeface="Arial"/>
          <a:ea typeface="Arial"/>
          <a:cs typeface="Arial"/>
          <a:sym typeface="Arial"/>
        </a:defRPr>
      </a:lvl2pPr>
      <a:lvl3pPr marL="0" marR="0" indent="0" algn="l" defTabSz="685800" rtl="0" latinLnBrk="0">
        <a:lnSpc>
          <a:spcPct val="90000"/>
        </a:lnSpc>
        <a:spcBef>
          <a:spcPts val="0"/>
        </a:spcBef>
        <a:spcAft>
          <a:spcPts val="0"/>
        </a:spcAft>
        <a:buClrTx/>
        <a:buSzTx/>
        <a:buFontTx/>
        <a:buNone/>
        <a:tabLst/>
        <a:defRPr sz="2200" b="1" i="0" u="none" strike="noStrike" cap="none" spc="0" baseline="0">
          <a:solidFill>
            <a:schemeClr val="accent3"/>
          </a:solidFill>
          <a:uFillTx/>
          <a:latin typeface="Arial"/>
          <a:ea typeface="Arial"/>
          <a:cs typeface="Arial"/>
          <a:sym typeface="Arial"/>
        </a:defRPr>
      </a:lvl3pPr>
      <a:lvl4pPr marL="0" marR="0" indent="0" algn="l" defTabSz="685800" rtl="0" latinLnBrk="0">
        <a:lnSpc>
          <a:spcPct val="90000"/>
        </a:lnSpc>
        <a:spcBef>
          <a:spcPts val="0"/>
        </a:spcBef>
        <a:spcAft>
          <a:spcPts val="0"/>
        </a:spcAft>
        <a:buClrTx/>
        <a:buSzTx/>
        <a:buFontTx/>
        <a:buNone/>
        <a:tabLst/>
        <a:defRPr sz="2200" b="1" i="0" u="none" strike="noStrike" cap="none" spc="0" baseline="0">
          <a:solidFill>
            <a:schemeClr val="accent3"/>
          </a:solidFill>
          <a:uFillTx/>
          <a:latin typeface="Arial"/>
          <a:ea typeface="Arial"/>
          <a:cs typeface="Arial"/>
          <a:sym typeface="Arial"/>
        </a:defRPr>
      </a:lvl4pPr>
      <a:lvl5pPr marL="0" marR="0" indent="0" algn="l" defTabSz="685800" rtl="0" latinLnBrk="0">
        <a:lnSpc>
          <a:spcPct val="90000"/>
        </a:lnSpc>
        <a:spcBef>
          <a:spcPts val="0"/>
        </a:spcBef>
        <a:spcAft>
          <a:spcPts val="0"/>
        </a:spcAft>
        <a:buClrTx/>
        <a:buSzTx/>
        <a:buFontTx/>
        <a:buNone/>
        <a:tabLst/>
        <a:defRPr sz="2200" b="1" i="0" u="none" strike="noStrike" cap="none" spc="0" baseline="0">
          <a:solidFill>
            <a:schemeClr val="accent3"/>
          </a:solidFill>
          <a:uFillTx/>
          <a:latin typeface="Arial"/>
          <a:ea typeface="Arial"/>
          <a:cs typeface="Arial"/>
          <a:sym typeface="Arial"/>
        </a:defRPr>
      </a:lvl5pPr>
      <a:lvl6pPr marL="0" marR="0" indent="0" algn="l" defTabSz="685800" rtl="0" latinLnBrk="0">
        <a:lnSpc>
          <a:spcPct val="90000"/>
        </a:lnSpc>
        <a:spcBef>
          <a:spcPts val="0"/>
        </a:spcBef>
        <a:spcAft>
          <a:spcPts val="0"/>
        </a:spcAft>
        <a:buClrTx/>
        <a:buSzTx/>
        <a:buFontTx/>
        <a:buNone/>
        <a:tabLst/>
        <a:defRPr sz="2200" b="1" i="0" u="none" strike="noStrike" cap="none" spc="0" baseline="0">
          <a:solidFill>
            <a:schemeClr val="accent3"/>
          </a:solidFill>
          <a:uFillTx/>
          <a:latin typeface="Arial"/>
          <a:ea typeface="Arial"/>
          <a:cs typeface="Arial"/>
          <a:sym typeface="Arial"/>
        </a:defRPr>
      </a:lvl6pPr>
      <a:lvl7pPr marL="0" marR="0" indent="0" algn="l" defTabSz="685800" rtl="0" latinLnBrk="0">
        <a:lnSpc>
          <a:spcPct val="90000"/>
        </a:lnSpc>
        <a:spcBef>
          <a:spcPts val="0"/>
        </a:spcBef>
        <a:spcAft>
          <a:spcPts val="0"/>
        </a:spcAft>
        <a:buClrTx/>
        <a:buSzTx/>
        <a:buFontTx/>
        <a:buNone/>
        <a:tabLst/>
        <a:defRPr sz="2200" b="1" i="0" u="none" strike="noStrike" cap="none" spc="0" baseline="0">
          <a:solidFill>
            <a:schemeClr val="accent3"/>
          </a:solidFill>
          <a:uFillTx/>
          <a:latin typeface="Arial"/>
          <a:ea typeface="Arial"/>
          <a:cs typeface="Arial"/>
          <a:sym typeface="Arial"/>
        </a:defRPr>
      </a:lvl7pPr>
      <a:lvl8pPr marL="0" marR="0" indent="0" algn="l" defTabSz="685800" rtl="0" latinLnBrk="0">
        <a:lnSpc>
          <a:spcPct val="90000"/>
        </a:lnSpc>
        <a:spcBef>
          <a:spcPts val="0"/>
        </a:spcBef>
        <a:spcAft>
          <a:spcPts val="0"/>
        </a:spcAft>
        <a:buClrTx/>
        <a:buSzTx/>
        <a:buFontTx/>
        <a:buNone/>
        <a:tabLst/>
        <a:defRPr sz="2200" b="1" i="0" u="none" strike="noStrike" cap="none" spc="0" baseline="0">
          <a:solidFill>
            <a:schemeClr val="accent3"/>
          </a:solidFill>
          <a:uFillTx/>
          <a:latin typeface="Arial"/>
          <a:ea typeface="Arial"/>
          <a:cs typeface="Arial"/>
          <a:sym typeface="Arial"/>
        </a:defRPr>
      </a:lvl8pPr>
      <a:lvl9pPr marL="0" marR="0" indent="0" algn="l" defTabSz="685800" rtl="0" latinLnBrk="0">
        <a:lnSpc>
          <a:spcPct val="90000"/>
        </a:lnSpc>
        <a:spcBef>
          <a:spcPts val="0"/>
        </a:spcBef>
        <a:spcAft>
          <a:spcPts val="0"/>
        </a:spcAft>
        <a:buClrTx/>
        <a:buSzTx/>
        <a:buFontTx/>
        <a:buNone/>
        <a:tabLst/>
        <a:defRPr sz="2200" b="1" i="0" u="none" strike="noStrike" cap="none" spc="0" baseline="0">
          <a:solidFill>
            <a:schemeClr val="accent3"/>
          </a:solidFill>
          <a:uFillTx/>
          <a:latin typeface="Arial"/>
          <a:ea typeface="Arial"/>
          <a:cs typeface="Arial"/>
          <a:sym typeface="Arial"/>
        </a:defRPr>
      </a:lvl9pPr>
    </p:titleStyle>
    <p:bodyStyle>
      <a:lvl1pPr marL="0" marR="0" indent="0" algn="l" defTabSz="685800" rtl="0" latinLnBrk="0">
        <a:lnSpc>
          <a:spcPct val="120000"/>
        </a:lnSpc>
        <a:spcBef>
          <a:spcPts val="1800"/>
        </a:spcBef>
        <a:spcAft>
          <a:spcPts val="0"/>
        </a:spcAft>
        <a:buClrTx/>
        <a:buSzTx/>
        <a:buFontTx/>
        <a:buNone/>
        <a:tabLst/>
        <a:defRPr sz="1400" b="1" i="0" u="none" strike="noStrike" cap="none" spc="0" baseline="0">
          <a:solidFill>
            <a:srgbClr val="76777B"/>
          </a:solidFill>
          <a:uFillTx/>
          <a:latin typeface="Arial"/>
          <a:ea typeface="Arial"/>
          <a:cs typeface="Arial"/>
          <a:sym typeface="Arial"/>
        </a:defRPr>
      </a:lvl1pPr>
      <a:lvl2pPr marL="0" marR="0" indent="0" algn="l" defTabSz="685800" rtl="0" latinLnBrk="0">
        <a:lnSpc>
          <a:spcPct val="120000"/>
        </a:lnSpc>
        <a:spcBef>
          <a:spcPts val="1800"/>
        </a:spcBef>
        <a:spcAft>
          <a:spcPts val="0"/>
        </a:spcAft>
        <a:buClrTx/>
        <a:buSzTx/>
        <a:buFontTx/>
        <a:buNone/>
        <a:tabLst/>
        <a:defRPr sz="1400" b="1" i="0" u="none" strike="noStrike" cap="none" spc="0" baseline="0">
          <a:solidFill>
            <a:srgbClr val="76777B"/>
          </a:solidFill>
          <a:uFillTx/>
          <a:latin typeface="Arial"/>
          <a:ea typeface="Arial"/>
          <a:cs typeface="Arial"/>
          <a:sym typeface="Arial"/>
        </a:defRPr>
      </a:lvl2pPr>
      <a:lvl3pPr marL="171450" marR="0" indent="-171450" algn="l" defTabSz="685800" rtl="0" latinLnBrk="0">
        <a:lnSpc>
          <a:spcPct val="120000"/>
        </a:lnSpc>
        <a:spcBef>
          <a:spcPts val="1800"/>
        </a:spcBef>
        <a:spcAft>
          <a:spcPts val="0"/>
        </a:spcAft>
        <a:buClrTx/>
        <a:buSzPct val="100000"/>
        <a:buFontTx/>
        <a:buChar char="•"/>
        <a:tabLst/>
        <a:defRPr sz="1400" b="1" i="0" u="none" strike="noStrike" cap="none" spc="0" baseline="0">
          <a:solidFill>
            <a:srgbClr val="76777B"/>
          </a:solidFill>
          <a:uFillTx/>
          <a:latin typeface="Arial"/>
          <a:ea typeface="Arial"/>
          <a:cs typeface="Arial"/>
          <a:sym typeface="Arial"/>
        </a:defRPr>
      </a:lvl3pPr>
      <a:lvl4pPr marL="358775" marR="0" indent="-176212" algn="l" defTabSz="685800" rtl="0" latinLnBrk="0">
        <a:lnSpc>
          <a:spcPct val="120000"/>
        </a:lnSpc>
        <a:spcBef>
          <a:spcPts val="1800"/>
        </a:spcBef>
        <a:spcAft>
          <a:spcPts val="0"/>
        </a:spcAft>
        <a:buClrTx/>
        <a:buSzPct val="120000"/>
        <a:buFontTx/>
        <a:buChar char="◦"/>
        <a:tabLst/>
        <a:defRPr sz="1400" b="1" i="0" u="none" strike="noStrike" cap="none" spc="0" baseline="0">
          <a:solidFill>
            <a:srgbClr val="76777B"/>
          </a:solidFill>
          <a:uFillTx/>
          <a:latin typeface="Arial"/>
          <a:ea typeface="Arial"/>
          <a:cs typeface="Arial"/>
          <a:sym typeface="Arial"/>
        </a:defRPr>
      </a:lvl4pPr>
      <a:lvl5pPr marL="527050" marR="0" indent="-152400" algn="l" defTabSz="685800" rtl="0" latinLnBrk="0">
        <a:lnSpc>
          <a:spcPct val="120000"/>
        </a:lnSpc>
        <a:spcBef>
          <a:spcPts val="1800"/>
        </a:spcBef>
        <a:spcAft>
          <a:spcPts val="0"/>
        </a:spcAft>
        <a:buClrTx/>
        <a:buSzPct val="100000"/>
        <a:buFontTx/>
        <a:buChar char="•"/>
        <a:tabLst/>
        <a:defRPr sz="1400" b="1" i="0" u="none" strike="noStrike" cap="none" spc="0" baseline="0">
          <a:solidFill>
            <a:srgbClr val="76777B"/>
          </a:solidFill>
          <a:uFillTx/>
          <a:latin typeface="Arial"/>
          <a:ea typeface="Arial"/>
          <a:cs typeface="Arial"/>
          <a:sym typeface="Arial"/>
        </a:defRPr>
      </a:lvl5pPr>
      <a:lvl6pPr marL="1899138" marR="0" indent="-184638" algn="l" defTabSz="685800" rtl="0" latinLnBrk="0">
        <a:lnSpc>
          <a:spcPct val="120000"/>
        </a:lnSpc>
        <a:spcBef>
          <a:spcPts val="1800"/>
        </a:spcBef>
        <a:spcAft>
          <a:spcPts val="0"/>
        </a:spcAft>
        <a:buClrTx/>
        <a:buSzPct val="100000"/>
        <a:buFontTx/>
        <a:buChar char="•"/>
        <a:tabLst/>
        <a:defRPr sz="1400" b="1" i="0" u="none" strike="noStrike" cap="none" spc="0" baseline="0">
          <a:solidFill>
            <a:srgbClr val="76777B"/>
          </a:solidFill>
          <a:uFillTx/>
          <a:latin typeface="Arial"/>
          <a:ea typeface="Arial"/>
          <a:cs typeface="Arial"/>
          <a:sym typeface="Arial"/>
        </a:defRPr>
      </a:lvl6pPr>
      <a:lvl7pPr marL="2242038" marR="0" indent="-184638" algn="l" defTabSz="685800" rtl="0" latinLnBrk="0">
        <a:lnSpc>
          <a:spcPct val="120000"/>
        </a:lnSpc>
        <a:spcBef>
          <a:spcPts val="1800"/>
        </a:spcBef>
        <a:spcAft>
          <a:spcPts val="0"/>
        </a:spcAft>
        <a:buClrTx/>
        <a:buSzPct val="100000"/>
        <a:buFontTx/>
        <a:buChar char="•"/>
        <a:tabLst/>
        <a:defRPr sz="1400" b="1" i="0" u="none" strike="noStrike" cap="none" spc="0" baseline="0">
          <a:solidFill>
            <a:srgbClr val="76777B"/>
          </a:solidFill>
          <a:uFillTx/>
          <a:latin typeface="Arial"/>
          <a:ea typeface="Arial"/>
          <a:cs typeface="Arial"/>
          <a:sym typeface="Arial"/>
        </a:defRPr>
      </a:lvl7pPr>
      <a:lvl8pPr marL="2584938" marR="0" indent="-184638" algn="l" defTabSz="685800" rtl="0" latinLnBrk="0">
        <a:lnSpc>
          <a:spcPct val="120000"/>
        </a:lnSpc>
        <a:spcBef>
          <a:spcPts val="1800"/>
        </a:spcBef>
        <a:spcAft>
          <a:spcPts val="0"/>
        </a:spcAft>
        <a:buClrTx/>
        <a:buSzPct val="100000"/>
        <a:buFontTx/>
        <a:buChar char="•"/>
        <a:tabLst/>
        <a:defRPr sz="1400" b="1" i="0" u="none" strike="noStrike" cap="none" spc="0" baseline="0">
          <a:solidFill>
            <a:srgbClr val="76777B"/>
          </a:solidFill>
          <a:uFillTx/>
          <a:latin typeface="Arial"/>
          <a:ea typeface="Arial"/>
          <a:cs typeface="Arial"/>
          <a:sym typeface="Arial"/>
        </a:defRPr>
      </a:lvl8pPr>
      <a:lvl9pPr marL="2927838" marR="0" indent="-184638" algn="l" defTabSz="685800" rtl="0" latinLnBrk="0">
        <a:lnSpc>
          <a:spcPct val="120000"/>
        </a:lnSpc>
        <a:spcBef>
          <a:spcPts val="1800"/>
        </a:spcBef>
        <a:spcAft>
          <a:spcPts val="0"/>
        </a:spcAft>
        <a:buClrTx/>
        <a:buSzPct val="100000"/>
        <a:buFontTx/>
        <a:buChar char="•"/>
        <a:tabLst/>
        <a:defRPr sz="1400" b="1" i="0" u="none" strike="noStrike" cap="none" spc="0" baseline="0">
          <a:solidFill>
            <a:srgbClr val="76777B"/>
          </a:solidFill>
          <a:uFillTx/>
          <a:latin typeface="Arial"/>
          <a:ea typeface="Arial"/>
          <a:cs typeface="Arial"/>
          <a:sym typeface="Arial"/>
        </a:defRPr>
      </a:lvl9pPr>
    </p:bodyStyle>
    <p:otherStyle>
      <a:lvl1pPr marL="0" marR="0" indent="0" algn="r" defTabSz="4572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1pPr>
      <a:lvl2pPr marL="0" marR="0" indent="457200" algn="r" defTabSz="4572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2pPr>
      <a:lvl3pPr marL="0" marR="0" indent="914400" algn="r" defTabSz="4572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3pPr>
      <a:lvl4pPr marL="0" marR="0" indent="1371600" algn="r" defTabSz="4572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4pPr>
      <a:lvl5pPr marL="0" marR="0" indent="1828800" algn="r" defTabSz="4572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5pPr>
      <a:lvl6pPr marL="0" marR="0" indent="2286000" algn="r" defTabSz="4572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6pPr>
      <a:lvl7pPr marL="0" marR="0" indent="2743200" algn="r" defTabSz="4572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7pPr>
      <a:lvl8pPr marL="0" marR="0" indent="3200400" algn="r" defTabSz="4572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8pPr>
      <a:lvl9pPr marL="0" marR="0" indent="3657600" algn="r" defTabSz="4572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media" Target="../media/media6.m4a"/><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png"/><Relationship Id="rId5" Type="http://schemas.openxmlformats.org/officeDocument/2006/relationships/slideLayout" Target="../slideLayouts/slideLayout2.xml"/><Relationship Id="rId4" Type="http://schemas.openxmlformats.org/officeDocument/2006/relationships/audio" Target="../media/media6.m4a"/></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5.png"/><Relationship Id="rId5" Type="http://schemas.openxmlformats.org/officeDocument/2006/relationships/hyperlink" Target="https://www.youtube.com/watch?v=B9Sv64FJPhg" TargetMode="External"/><Relationship Id="rId4"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docs.google.com/forms/d/e/1FAIpQLScNFeTtdbreJuT3zQgSk7DhI0KFAZkvWU2kNHzs2EG8_Pxwuw/viewform?usp=dialog" TargetMode="External"/><Relationship Id="rId2" Type="http://schemas.openxmlformats.org/officeDocument/2006/relationships/hyperlink" Target="https://forms.gle/a2znbFTZXu2qRxMr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Title 1"/>
          <p:cNvSpPr txBox="1">
            <a:spLocks noGrp="1"/>
          </p:cNvSpPr>
          <p:nvPr>
            <p:ph type="ctrTitle"/>
          </p:nvPr>
        </p:nvSpPr>
        <p:spPr>
          <a:xfrm>
            <a:off x="694427" y="205170"/>
            <a:ext cx="7732212" cy="1790701"/>
          </a:xfrm>
          <a:prstGeom prst="rect">
            <a:avLst/>
          </a:prstGeom>
        </p:spPr>
        <p:txBody>
          <a:bodyPr lIns="45719" tIns="45720" rIns="45719" bIns="45720" anchor="b">
            <a:normAutofit/>
          </a:bodyPr>
          <a:lstStyle>
            <a:lvl1pPr>
              <a:defRPr sz="2200">
                <a:latin typeface="+mj-lt"/>
                <a:ea typeface="+mj-ea"/>
                <a:cs typeface="+mj-cs"/>
                <a:sym typeface="Calibri"/>
              </a:defRPr>
            </a:lvl1pPr>
          </a:lstStyle>
          <a:p>
            <a:r>
              <a:rPr dirty="0"/>
              <a:t>Outpatient </a:t>
            </a:r>
            <a:r>
              <a:rPr lang="en-US" dirty="0"/>
              <a:t>Opioid</a:t>
            </a:r>
            <a:r>
              <a:rPr dirty="0"/>
              <a:t> </a:t>
            </a:r>
            <a:r>
              <a:rPr lang="en-US" dirty="0"/>
              <a:t>Prescribing</a:t>
            </a:r>
            <a:endParaRPr dirty="0"/>
          </a:p>
        </p:txBody>
      </p:sp>
      <p:sp>
        <p:nvSpPr>
          <p:cNvPr id="128" name="Subtitle 2"/>
          <p:cNvSpPr txBox="1">
            <a:spLocks noGrp="1"/>
          </p:cNvSpPr>
          <p:nvPr>
            <p:ph type="subTitle" sz="half" idx="1"/>
          </p:nvPr>
        </p:nvSpPr>
        <p:spPr>
          <a:prstGeom prst="rect">
            <a:avLst/>
          </a:prstGeom>
        </p:spPr>
        <p:txBody>
          <a:bodyPr/>
          <a:lstStyle/>
          <a:p>
            <a:r>
              <a:t>Outpatient Supportive Care Medicine Didactic Series</a:t>
            </a:r>
          </a:p>
        </p:txBody>
      </p:sp>
      <p:pic>
        <p:nvPicPr>
          <p:cNvPr id="129" name="Audio Recording.m4a" descr="Audio Recording.m4a"/>
          <p:cNvPicPr>
            <a:picLocks/>
          </p:cNvPicPr>
          <p:nvPr>
            <a:audioFile r:link="rId2"/>
            <p:extLst>
              <p:ext uri="{DAA4B4D4-6D71-4841-9C94-3DE7FCFB9230}">
                <p14:media xmlns:p14="http://schemas.microsoft.com/office/powerpoint/2010/main" r:embed="rId1"/>
              </p:ext>
            </p:extLst>
          </p:nvPr>
        </p:nvPicPr>
        <p:blipFill>
          <a:blip r:embed="rId5"/>
          <a:stretch>
            <a:fillRect/>
          </a:stretch>
        </p:blipFill>
        <p:spPr>
          <a:xfrm>
            <a:off x="8688445" y="-1029"/>
            <a:ext cx="571501" cy="57150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35" fill="hold"/>
                                        <p:tgtEl>
                                          <p:spTgt spid="12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cTn>
                <p:tgtEl>
                  <p:spTgt spid="12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6"/>
          <p:cNvSpPr txBox="1">
            <a:spLocks noGrp="1"/>
          </p:cNvSpPr>
          <p:nvPr>
            <p:ph type="title"/>
          </p:nvPr>
        </p:nvSpPr>
        <p:spPr>
          <a:xfrm>
            <a:off x="628650" y="80676"/>
            <a:ext cx="7886700" cy="937262"/>
          </a:xfrm>
          <a:prstGeom prst="rect">
            <a:avLst/>
          </a:prstGeom>
        </p:spPr>
        <p:txBody>
          <a:bodyPr/>
          <a:lstStyle/>
          <a:p>
            <a:r>
              <a:t>Learning Objectives</a:t>
            </a:r>
          </a:p>
        </p:txBody>
      </p:sp>
      <p:sp>
        <p:nvSpPr>
          <p:cNvPr id="134" name="Content Placeholder 2"/>
          <p:cNvSpPr txBox="1">
            <a:spLocks noGrp="1"/>
          </p:cNvSpPr>
          <p:nvPr>
            <p:ph type="body" idx="1"/>
          </p:nvPr>
        </p:nvSpPr>
        <p:spPr>
          <a:xfrm>
            <a:off x="628650" y="1197863"/>
            <a:ext cx="7891272" cy="3209546"/>
          </a:xfrm>
          <a:prstGeom prst="rect">
            <a:avLst/>
          </a:prstGeom>
        </p:spPr>
        <p:txBody>
          <a:bodyPr/>
          <a:lstStyle/>
          <a:p>
            <a:pPr marL="0" lvl="2" indent="0">
              <a:spcBef>
                <a:spcPts val="600"/>
              </a:spcBef>
              <a:buSzTx/>
              <a:buNone/>
              <a:defRPr sz="1600" i="1"/>
            </a:pPr>
            <a:r>
              <a:rPr dirty="0"/>
              <a:t>At the end of this session, learners will be able to:</a:t>
            </a:r>
            <a:endParaRPr b="0" dirty="0"/>
          </a:p>
          <a:p>
            <a:pPr marL="342900" indent="-342900">
              <a:buSzPct val="100000"/>
              <a:buAutoNum type="arabicPeriod"/>
              <a:defRPr b="0"/>
            </a:pPr>
            <a:r>
              <a:rPr dirty="0"/>
              <a:t>Describe 3 unique aspects of outpatient opioid prescribing</a:t>
            </a:r>
          </a:p>
          <a:p>
            <a:pPr marL="342900" indent="-342900">
              <a:buSzPct val="100000"/>
              <a:buAutoNum type="arabicPeriod"/>
              <a:defRPr b="0"/>
            </a:pPr>
            <a:r>
              <a:rPr lang="en-US" dirty="0"/>
              <a:t>List </a:t>
            </a:r>
            <a:r>
              <a:rPr dirty="0"/>
              <a:t>3 risk factors for opioid addiction and 2 ways to mitigate them</a:t>
            </a:r>
          </a:p>
          <a:p>
            <a:pPr marL="342900" indent="-342900">
              <a:buSzPct val="100000"/>
              <a:buAutoNum type="arabicPeriod"/>
              <a:defRPr b="0"/>
            </a:pPr>
            <a:r>
              <a:rPr lang="en-US" dirty="0"/>
              <a:t>Describe at least 2 </a:t>
            </a:r>
            <a:r>
              <a:rPr dirty="0"/>
              <a:t> limitations of outpatient opioid prescribing</a:t>
            </a:r>
          </a:p>
        </p:txBody>
      </p:sp>
      <p:sp>
        <p:nvSpPr>
          <p:cNvPr id="135" name="Slide Number Placeholder 7"/>
          <p:cNvSpPr txBox="1">
            <a:spLocks noGrp="1"/>
          </p:cNvSpPr>
          <p:nvPr>
            <p:ph type="sldNum" sz="quarter" idx="2"/>
          </p:nvPr>
        </p:nvSpPr>
        <p:spPr>
          <a:xfrm>
            <a:off x="8725640" y="4802977"/>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Title 1"/>
          <p:cNvSpPr txBox="1">
            <a:spLocks noGrp="1"/>
          </p:cNvSpPr>
          <p:nvPr>
            <p:ph type="title"/>
          </p:nvPr>
        </p:nvSpPr>
        <p:spPr>
          <a:xfrm>
            <a:off x="628650" y="38419"/>
            <a:ext cx="7886700" cy="937262"/>
          </a:xfrm>
          <a:prstGeom prst="rect">
            <a:avLst/>
          </a:prstGeom>
        </p:spPr>
        <p:txBody>
          <a:bodyPr/>
          <a:lstStyle/>
          <a:p>
            <a:r>
              <a:t>Sample case</a:t>
            </a:r>
          </a:p>
        </p:txBody>
      </p:sp>
      <p:sp>
        <p:nvSpPr>
          <p:cNvPr id="138" name="Content Placeholder 2"/>
          <p:cNvSpPr txBox="1">
            <a:spLocks noGrp="1"/>
          </p:cNvSpPr>
          <p:nvPr>
            <p:ph type="body" idx="1"/>
          </p:nvPr>
        </p:nvSpPr>
        <p:spPr>
          <a:xfrm>
            <a:off x="628650" y="1071716"/>
            <a:ext cx="7891272" cy="3335692"/>
          </a:xfrm>
          <a:prstGeom prst="rect">
            <a:avLst/>
          </a:prstGeom>
        </p:spPr>
        <p:txBody>
          <a:bodyPr/>
          <a:lstStyle/>
          <a:p>
            <a:pPr>
              <a:defRPr b="0"/>
            </a:pPr>
            <a:endParaRPr/>
          </a:p>
          <a:p>
            <a:pPr>
              <a:defRPr b="0"/>
            </a:pPr>
            <a:r>
              <a:t>55 year old male with HTN, DM type 2, pancreatic cancer diagnosed a few weeks ago</a:t>
            </a:r>
          </a:p>
          <a:p>
            <a:pPr>
              <a:defRPr b="0"/>
            </a:pPr>
            <a:r>
              <a:t>Oncologic history:</a:t>
            </a:r>
          </a:p>
          <a:p>
            <a:pPr>
              <a:defRPr b="0"/>
            </a:pPr>
            <a:r>
              <a:t>- Diagnosed late 2024</a:t>
            </a:r>
          </a:p>
          <a:p>
            <a:pPr>
              <a:defRPr b="0"/>
            </a:pPr>
            <a:r>
              <a:t>- Started FFX, consideration given for surgery and RT</a:t>
            </a:r>
          </a:p>
          <a:p>
            <a:pPr>
              <a:defRPr b="0"/>
            </a:pPr>
            <a:r>
              <a:t>- No complications with treatment so far</a:t>
            </a:r>
          </a:p>
        </p:txBody>
      </p:sp>
      <p:sp>
        <p:nvSpPr>
          <p:cNvPr id="139" name="Slide Number Placeholder 4"/>
          <p:cNvSpPr txBox="1">
            <a:spLocks noGrp="1"/>
          </p:cNvSpPr>
          <p:nvPr>
            <p:ph type="sldNum" sz="quarter" idx="2"/>
          </p:nvPr>
        </p:nvSpPr>
        <p:spPr>
          <a:xfrm>
            <a:off x="8725640" y="4802977"/>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Title 1"/>
          <p:cNvSpPr txBox="1">
            <a:spLocks noGrp="1"/>
          </p:cNvSpPr>
          <p:nvPr>
            <p:ph type="title"/>
          </p:nvPr>
        </p:nvSpPr>
        <p:spPr>
          <a:xfrm>
            <a:off x="628650" y="38419"/>
            <a:ext cx="7886700" cy="937262"/>
          </a:xfrm>
          <a:prstGeom prst="rect">
            <a:avLst/>
          </a:prstGeom>
        </p:spPr>
        <p:txBody>
          <a:bodyPr/>
          <a:lstStyle/>
          <a:p>
            <a:r>
              <a:t>Pain assessment</a:t>
            </a:r>
          </a:p>
        </p:txBody>
      </p:sp>
      <p:sp>
        <p:nvSpPr>
          <p:cNvPr id="142" name="Content Placeholder 2"/>
          <p:cNvSpPr txBox="1">
            <a:spLocks noGrp="1"/>
          </p:cNvSpPr>
          <p:nvPr>
            <p:ph type="body" idx="1"/>
          </p:nvPr>
        </p:nvSpPr>
        <p:spPr>
          <a:xfrm>
            <a:off x="628650" y="1071716"/>
            <a:ext cx="7891272" cy="3335692"/>
          </a:xfrm>
          <a:prstGeom prst="rect">
            <a:avLst/>
          </a:prstGeom>
        </p:spPr>
        <p:txBody>
          <a:bodyPr/>
          <a:lstStyle/>
          <a:p>
            <a:pPr>
              <a:defRPr b="0"/>
            </a:pPr>
            <a:endParaRPr/>
          </a:p>
          <a:p>
            <a:pPr>
              <a:defRPr b="0"/>
            </a:pPr>
            <a:r>
              <a:t>- OPQRST = onset, provoking/palliating, quality, radiation, severity, time/duration</a:t>
            </a:r>
          </a:p>
          <a:p>
            <a:pPr>
              <a:defRPr b="0"/>
            </a:pPr>
            <a:r>
              <a:t>- CLODIERS = characteristic, location, onset, duration, intensity, exacerbating/remitting        factors, related symptoms </a:t>
            </a:r>
          </a:p>
          <a:p>
            <a:pPr>
              <a:defRPr b="0"/>
            </a:pPr>
            <a:r>
              <a:t>- OLDCARTS = onset, location, duration, character, aggravating factors, relieving factors,  treatment</a:t>
            </a:r>
          </a:p>
        </p:txBody>
      </p:sp>
      <p:sp>
        <p:nvSpPr>
          <p:cNvPr id="143" name="Slide Number Placeholder 4"/>
          <p:cNvSpPr txBox="1">
            <a:spLocks noGrp="1"/>
          </p:cNvSpPr>
          <p:nvPr>
            <p:ph type="sldNum" sz="quarter" idx="2"/>
          </p:nvPr>
        </p:nvSpPr>
        <p:spPr>
          <a:xfrm>
            <a:off x="8725640" y="4802977"/>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a:t>
            </a:fld>
            <a:endParaRPr/>
          </a:p>
        </p:txBody>
      </p:sp>
      <p:pic>
        <p:nvPicPr>
          <p:cNvPr id="144" name="Audio Recording.m4a" descr="Audio Recording.m4a"/>
          <p:cNvPicPr>
            <a:picLocks/>
          </p:cNvPicPr>
          <p:nvPr>
            <a:audioFile r:link="rId2"/>
            <p:extLst>
              <p:ext uri="{DAA4B4D4-6D71-4841-9C94-3DE7FCFB9230}">
                <p14:media xmlns:p14="http://schemas.microsoft.com/office/powerpoint/2010/main" r:embed="rId1"/>
              </p:ext>
            </p:extLst>
          </p:nvPr>
        </p:nvPicPr>
        <p:blipFill>
          <a:blip r:embed="rId4"/>
          <a:stretch>
            <a:fillRect/>
          </a:stretch>
        </p:blipFill>
        <p:spPr>
          <a:xfrm>
            <a:off x="8695902" y="6428"/>
            <a:ext cx="571501" cy="5715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192" fill="hold"/>
                                        <p:tgtEl>
                                          <p:spTgt spid="14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cTn>
                <p:tgtEl>
                  <p:spTgt spid="14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itle 1"/>
          <p:cNvSpPr txBox="1">
            <a:spLocks noGrp="1"/>
          </p:cNvSpPr>
          <p:nvPr>
            <p:ph type="title"/>
          </p:nvPr>
        </p:nvSpPr>
        <p:spPr>
          <a:xfrm>
            <a:off x="628650" y="38419"/>
            <a:ext cx="7886700" cy="937262"/>
          </a:xfrm>
          <a:prstGeom prst="rect">
            <a:avLst/>
          </a:prstGeom>
        </p:spPr>
        <p:txBody>
          <a:bodyPr/>
          <a:lstStyle/>
          <a:p>
            <a:r>
              <a:t>Pain assessment</a:t>
            </a:r>
          </a:p>
        </p:txBody>
      </p:sp>
      <p:sp>
        <p:nvSpPr>
          <p:cNvPr id="147" name="Content Placeholder 2"/>
          <p:cNvSpPr txBox="1">
            <a:spLocks noGrp="1"/>
          </p:cNvSpPr>
          <p:nvPr>
            <p:ph type="body" idx="1"/>
          </p:nvPr>
        </p:nvSpPr>
        <p:spPr>
          <a:xfrm>
            <a:off x="628650" y="1071716"/>
            <a:ext cx="7891272" cy="3335692"/>
          </a:xfrm>
          <a:prstGeom prst="rect">
            <a:avLst/>
          </a:prstGeom>
        </p:spPr>
        <p:txBody>
          <a:bodyPr/>
          <a:lstStyle/>
          <a:p>
            <a:pPr>
              <a:defRPr b="0"/>
            </a:pPr>
            <a:endParaRPr/>
          </a:p>
          <a:p>
            <a:pPr>
              <a:defRPr b="0"/>
            </a:pPr>
            <a:r>
              <a:t>- Located in abd. Described as deep, dull pain. Sometimes radiates to back</a:t>
            </a:r>
          </a:p>
          <a:p>
            <a:pPr>
              <a:defRPr b="0"/>
            </a:pPr>
            <a:r>
              <a:t>- Getting more persistent. 10/10 at its worst and typically 7-8/10</a:t>
            </a:r>
          </a:p>
          <a:p>
            <a:pPr>
              <a:defRPr b="0"/>
            </a:pPr>
            <a:r>
              <a:t>- Has tried Tylenol and Motrin with no real relief</a:t>
            </a:r>
          </a:p>
          <a:p>
            <a:pPr>
              <a:defRPr b="0"/>
            </a:pPr>
            <a:r>
              <a:t>- Affecting sleep, ability to work, ability to interact with friends/family</a:t>
            </a:r>
          </a:p>
          <a:p>
            <a:pPr>
              <a:defRPr b="0"/>
            </a:pPr>
            <a:r>
              <a:t>- No identified factors that make pain better or worse</a:t>
            </a:r>
          </a:p>
        </p:txBody>
      </p:sp>
      <p:sp>
        <p:nvSpPr>
          <p:cNvPr id="148" name="Slide Number Placeholder 4"/>
          <p:cNvSpPr txBox="1">
            <a:spLocks noGrp="1"/>
          </p:cNvSpPr>
          <p:nvPr>
            <p:ph type="sldNum" sz="quarter" idx="2"/>
          </p:nvPr>
        </p:nvSpPr>
        <p:spPr>
          <a:xfrm>
            <a:off x="8725640" y="4802977"/>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pic>
        <p:nvPicPr>
          <p:cNvPr id="149" name="Audio Recording.m4a" descr="Audio Recording.m4a"/>
          <p:cNvPicPr>
            <a:picLocks/>
          </p:cNvPicPr>
          <p:nvPr>
            <a:audioFile r:link="rId2"/>
            <p:extLst>
              <p:ext uri="{DAA4B4D4-6D71-4841-9C94-3DE7FCFB9230}">
                <p14:media xmlns:p14="http://schemas.microsoft.com/office/powerpoint/2010/main" r:embed="rId1"/>
              </p:ext>
            </p:extLst>
          </p:nvPr>
        </p:nvPicPr>
        <p:blipFill>
          <a:blip r:embed="rId4"/>
          <a:stretch>
            <a:fillRect/>
          </a:stretch>
        </p:blipFill>
        <p:spPr>
          <a:xfrm>
            <a:off x="8695902" y="-1029"/>
            <a:ext cx="571501" cy="5715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82" fill="hold"/>
                                        <p:tgtEl>
                                          <p:spTgt spid="14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cTn>
                <p:tgtEl>
                  <p:spTgt spid="14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Title 1"/>
          <p:cNvSpPr txBox="1">
            <a:spLocks noGrp="1"/>
          </p:cNvSpPr>
          <p:nvPr>
            <p:ph type="title"/>
          </p:nvPr>
        </p:nvSpPr>
        <p:spPr>
          <a:xfrm>
            <a:off x="628650" y="38419"/>
            <a:ext cx="7886700" cy="937262"/>
          </a:xfrm>
          <a:prstGeom prst="rect">
            <a:avLst/>
          </a:prstGeom>
        </p:spPr>
        <p:txBody>
          <a:bodyPr/>
          <a:lstStyle/>
          <a:p>
            <a:r>
              <a:t>Objective exam</a:t>
            </a:r>
          </a:p>
        </p:txBody>
      </p:sp>
      <p:sp>
        <p:nvSpPr>
          <p:cNvPr id="152" name="Content Placeholder 2"/>
          <p:cNvSpPr txBox="1">
            <a:spLocks noGrp="1"/>
          </p:cNvSpPr>
          <p:nvPr>
            <p:ph type="body" idx="1"/>
          </p:nvPr>
        </p:nvSpPr>
        <p:spPr>
          <a:xfrm>
            <a:off x="628650" y="1071716"/>
            <a:ext cx="7891272" cy="3335692"/>
          </a:xfrm>
          <a:prstGeom prst="rect">
            <a:avLst/>
          </a:prstGeom>
        </p:spPr>
        <p:txBody>
          <a:bodyPr/>
          <a:lstStyle/>
          <a:p>
            <a:pPr>
              <a:defRPr b="0"/>
            </a:pPr>
            <a:endParaRPr/>
          </a:p>
          <a:p>
            <a:pPr>
              <a:defRPr b="0"/>
            </a:pPr>
            <a:r>
              <a:t>- Uncomfortable but no acute physical distress</a:t>
            </a:r>
          </a:p>
          <a:p>
            <a:pPr>
              <a:defRPr b="0"/>
            </a:pPr>
            <a:r>
              <a:t>- Vitals stable</a:t>
            </a:r>
          </a:p>
          <a:p>
            <a:pPr>
              <a:defRPr b="0"/>
            </a:pPr>
            <a:r>
              <a:t>- Abd tender with deep palpation</a:t>
            </a:r>
          </a:p>
          <a:p>
            <a:pPr>
              <a:defRPr b="0"/>
            </a:pPr>
            <a:r>
              <a:t>- Otherwise unremarkable</a:t>
            </a:r>
          </a:p>
          <a:p>
            <a:pPr>
              <a:defRPr b="0"/>
            </a:pPr>
            <a:r>
              <a:t>- Last CT shows known cancer; no other findings</a:t>
            </a:r>
          </a:p>
        </p:txBody>
      </p:sp>
      <p:sp>
        <p:nvSpPr>
          <p:cNvPr id="153" name="Slide Number Placeholder 4"/>
          <p:cNvSpPr txBox="1">
            <a:spLocks noGrp="1"/>
          </p:cNvSpPr>
          <p:nvPr>
            <p:ph type="sldNum" sz="quarter" idx="2"/>
          </p:nvPr>
        </p:nvSpPr>
        <p:spPr>
          <a:xfrm>
            <a:off x="8725640" y="4802977"/>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Title 1"/>
          <p:cNvSpPr txBox="1">
            <a:spLocks noGrp="1"/>
          </p:cNvSpPr>
          <p:nvPr>
            <p:ph type="title"/>
          </p:nvPr>
        </p:nvSpPr>
        <p:spPr>
          <a:xfrm>
            <a:off x="628650" y="38419"/>
            <a:ext cx="7886700" cy="937262"/>
          </a:xfrm>
          <a:prstGeom prst="rect">
            <a:avLst/>
          </a:prstGeom>
        </p:spPr>
        <p:txBody>
          <a:bodyPr/>
          <a:lstStyle/>
          <a:p>
            <a:r>
              <a:t>Assessment</a:t>
            </a:r>
          </a:p>
        </p:txBody>
      </p:sp>
      <p:sp>
        <p:nvSpPr>
          <p:cNvPr id="156" name="Content Placeholder 2"/>
          <p:cNvSpPr txBox="1">
            <a:spLocks noGrp="1"/>
          </p:cNvSpPr>
          <p:nvPr>
            <p:ph type="body" idx="1"/>
          </p:nvPr>
        </p:nvSpPr>
        <p:spPr>
          <a:xfrm>
            <a:off x="628650" y="1071716"/>
            <a:ext cx="7891272" cy="3335692"/>
          </a:xfrm>
          <a:prstGeom prst="rect">
            <a:avLst/>
          </a:prstGeom>
        </p:spPr>
        <p:txBody>
          <a:bodyPr/>
          <a:lstStyle/>
          <a:p>
            <a:pPr>
              <a:defRPr b="0"/>
            </a:pPr>
            <a:endParaRPr/>
          </a:p>
          <a:p>
            <a:pPr>
              <a:defRPr b="0"/>
            </a:pPr>
            <a:r>
              <a:t>- Chronicity/acuity</a:t>
            </a:r>
          </a:p>
          <a:p>
            <a:pPr>
              <a:defRPr b="0"/>
            </a:pPr>
            <a:r>
              <a:t>- Type of pain</a:t>
            </a:r>
          </a:p>
          <a:p>
            <a:pPr>
              <a:defRPr b="0"/>
            </a:pPr>
            <a:r>
              <a:t>- Etiology</a:t>
            </a:r>
          </a:p>
          <a:p>
            <a:pPr>
              <a:defRPr b="0"/>
            </a:pPr>
            <a:r>
              <a:t>- Controlled or uncontrolled?</a:t>
            </a:r>
          </a:p>
        </p:txBody>
      </p:sp>
      <p:sp>
        <p:nvSpPr>
          <p:cNvPr id="157" name="Slide Number Placeholder 4"/>
          <p:cNvSpPr txBox="1">
            <a:spLocks noGrp="1"/>
          </p:cNvSpPr>
          <p:nvPr>
            <p:ph type="sldNum" sz="quarter" idx="2"/>
          </p:nvPr>
        </p:nvSpPr>
        <p:spPr>
          <a:xfrm>
            <a:off x="8725640" y="4802977"/>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a:t>
            </a:fld>
            <a:endParaRPr/>
          </a:p>
        </p:txBody>
      </p:sp>
      <p:pic>
        <p:nvPicPr>
          <p:cNvPr id="158" name="Audio Recording.m4a" descr="Audio Recording.m4a"/>
          <p:cNvPicPr>
            <a:picLocks/>
          </p:cNvPicPr>
          <p:nvPr>
            <a:audioFile r:link="rId2"/>
            <p:extLst>
              <p:ext uri="{DAA4B4D4-6D71-4841-9C94-3DE7FCFB9230}">
                <p14:media xmlns:p14="http://schemas.microsoft.com/office/powerpoint/2010/main" r:embed="rId1"/>
              </p:ext>
            </p:extLst>
          </p:nvPr>
        </p:nvPicPr>
        <p:blipFill>
          <a:blip r:embed="rId4"/>
          <a:stretch>
            <a:fillRect/>
          </a:stretch>
        </p:blipFill>
        <p:spPr>
          <a:xfrm>
            <a:off x="8695902" y="6428"/>
            <a:ext cx="571501" cy="5715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24" fill="hold"/>
                                        <p:tgtEl>
                                          <p:spTgt spid="15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cTn>
                <p:tgtEl>
                  <p:spTgt spid="15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itle 1"/>
          <p:cNvSpPr txBox="1">
            <a:spLocks noGrp="1"/>
          </p:cNvSpPr>
          <p:nvPr>
            <p:ph type="title"/>
          </p:nvPr>
        </p:nvSpPr>
        <p:spPr>
          <a:xfrm>
            <a:off x="628650" y="38419"/>
            <a:ext cx="7886700" cy="937262"/>
          </a:xfrm>
          <a:prstGeom prst="rect">
            <a:avLst/>
          </a:prstGeom>
        </p:spPr>
        <p:txBody>
          <a:bodyPr/>
          <a:lstStyle/>
          <a:p>
            <a:r>
              <a:t>Assessment</a:t>
            </a:r>
          </a:p>
        </p:txBody>
      </p:sp>
      <p:sp>
        <p:nvSpPr>
          <p:cNvPr id="161" name="Content Placeholder 2"/>
          <p:cNvSpPr txBox="1">
            <a:spLocks noGrp="1"/>
          </p:cNvSpPr>
          <p:nvPr>
            <p:ph type="body" idx="1"/>
          </p:nvPr>
        </p:nvSpPr>
        <p:spPr>
          <a:xfrm>
            <a:off x="628650" y="1071716"/>
            <a:ext cx="7891272" cy="3335692"/>
          </a:xfrm>
          <a:prstGeom prst="rect">
            <a:avLst/>
          </a:prstGeom>
        </p:spPr>
        <p:txBody>
          <a:bodyPr/>
          <a:lstStyle/>
          <a:p>
            <a:pPr>
              <a:defRPr b="0"/>
            </a:pPr>
            <a:endParaRPr/>
          </a:p>
          <a:p>
            <a:pPr>
              <a:defRPr b="0"/>
            </a:pPr>
            <a:r>
              <a:t>- Chronicity/acuity - acute</a:t>
            </a:r>
          </a:p>
          <a:p>
            <a:pPr>
              <a:defRPr b="0"/>
            </a:pPr>
            <a:r>
              <a:t>- Type of pain - visceral</a:t>
            </a:r>
          </a:p>
          <a:p>
            <a:pPr>
              <a:defRPr b="0"/>
            </a:pPr>
            <a:r>
              <a:t>- Etiology - cancer related</a:t>
            </a:r>
          </a:p>
          <a:p>
            <a:pPr>
              <a:defRPr b="0"/>
            </a:pPr>
            <a:r>
              <a:t>- Controlled or uncontrolled - uncontrolled</a:t>
            </a:r>
          </a:p>
        </p:txBody>
      </p:sp>
      <p:sp>
        <p:nvSpPr>
          <p:cNvPr id="162" name="Slide Number Placeholder 4"/>
          <p:cNvSpPr txBox="1">
            <a:spLocks noGrp="1"/>
          </p:cNvSpPr>
          <p:nvPr>
            <p:ph type="sldNum" sz="quarter" idx="2"/>
          </p:nvPr>
        </p:nvSpPr>
        <p:spPr>
          <a:xfrm>
            <a:off x="8725640" y="4802977"/>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Title 1"/>
          <p:cNvSpPr txBox="1">
            <a:spLocks noGrp="1"/>
          </p:cNvSpPr>
          <p:nvPr>
            <p:ph type="title"/>
          </p:nvPr>
        </p:nvSpPr>
        <p:spPr>
          <a:xfrm>
            <a:off x="628650" y="51119"/>
            <a:ext cx="7886700" cy="937262"/>
          </a:xfrm>
          <a:prstGeom prst="rect">
            <a:avLst/>
          </a:prstGeom>
        </p:spPr>
        <p:txBody>
          <a:bodyPr/>
          <a:lstStyle/>
          <a:p>
            <a:r>
              <a:t>Starting opioids</a:t>
            </a:r>
          </a:p>
        </p:txBody>
      </p:sp>
      <p:sp>
        <p:nvSpPr>
          <p:cNvPr id="165" name="Content Placeholder 2"/>
          <p:cNvSpPr txBox="1">
            <a:spLocks noGrp="1"/>
          </p:cNvSpPr>
          <p:nvPr>
            <p:ph type="body" idx="1"/>
          </p:nvPr>
        </p:nvSpPr>
        <p:spPr>
          <a:xfrm>
            <a:off x="628650" y="1071716"/>
            <a:ext cx="7891272" cy="3335692"/>
          </a:xfrm>
          <a:prstGeom prst="rect">
            <a:avLst/>
          </a:prstGeom>
        </p:spPr>
        <p:txBody>
          <a:bodyPr/>
          <a:lstStyle/>
          <a:p>
            <a:pPr>
              <a:defRPr b="0"/>
            </a:pPr>
            <a:endParaRPr/>
          </a:p>
          <a:p>
            <a:pPr>
              <a:defRPr b="0"/>
            </a:pPr>
            <a:r>
              <a:t>- WHO pain ladder, rationale for using opioids</a:t>
            </a:r>
          </a:p>
          <a:p>
            <a:pPr>
              <a:defRPr b="0"/>
            </a:pPr>
            <a:r>
              <a:t>- Risk assessment; consideration of opioid agreement/urine tox screening</a:t>
            </a:r>
          </a:p>
          <a:p>
            <a:pPr>
              <a:defRPr b="0"/>
            </a:pPr>
            <a:r>
              <a:t>- Choice of medication</a:t>
            </a:r>
          </a:p>
          <a:p>
            <a:pPr>
              <a:defRPr b="0"/>
            </a:pPr>
            <a:r>
              <a:t>- Counseling</a:t>
            </a:r>
          </a:p>
          <a:p>
            <a:pPr>
              <a:defRPr b="0"/>
            </a:pPr>
            <a:r>
              <a:t>- Addressing concerns</a:t>
            </a:r>
          </a:p>
        </p:txBody>
      </p:sp>
      <p:sp>
        <p:nvSpPr>
          <p:cNvPr id="166" name="Slide Number Placeholder 4"/>
          <p:cNvSpPr txBox="1">
            <a:spLocks noGrp="1"/>
          </p:cNvSpPr>
          <p:nvPr>
            <p:ph type="sldNum" sz="quarter" idx="2"/>
          </p:nvPr>
        </p:nvSpPr>
        <p:spPr>
          <a:xfrm>
            <a:off x="8725640" y="4802977"/>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a:t>
            </a:fld>
            <a:endParaRPr/>
          </a:p>
        </p:txBody>
      </p:sp>
      <p:pic>
        <p:nvPicPr>
          <p:cNvPr id="167" name="Audio Recording.m4a" descr="Audio Recording.m4a"/>
          <p:cNvPicPr>
            <a:picLocks/>
          </p:cNvPicPr>
          <p:nvPr>
            <a:audioFile r:link="rId2"/>
            <p:extLst>
              <p:ext uri="{DAA4B4D4-6D71-4841-9C94-3DE7FCFB9230}">
                <p14:media xmlns:p14="http://schemas.microsoft.com/office/powerpoint/2010/main" r:embed="rId1"/>
              </p:ext>
            </p:extLst>
          </p:nvPr>
        </p:nvPicPr>
        <p:blipFill>
          <a:blip r:embed="rId6"/>
          <a:stretch>
            <a:fillRect/>
          </a:stretch>
        </p:blipFill>
        <p:spPr>
          <a:xfrm>
            <a:off x="8695902" y="-1029"/>
            <a:ext cx="571501" cy="571501"/>
          </a:xfrm>
          <a:prstGeom prst="rect">
            <a:avLst/>
          </a:prstGeom>
          <a:ln w="12700">
            <a:miter lim="400000"/>
          </a:ln>
        </p:spPr>
      </p:pic>
      <p:pic>
        <p:nvPicPr>
          <p:cNvPr id="168" name="Audio Recording.m4a" descr="Audio Recording.m4a"/>
          <p:cNvPicPr>
            <a:picLocks/>
          </p:cNvPicPr>
          <p:nvPr>
            <a:audioFile r:link="rId4"/>
            <p:extLst>
              <p:ext uri="{DAA4B4D4-6D71-4841-9C94-3DE7FCFB9230}">
                <p14:media xmlns:p14="http://schemas.microsoft.com/office/powerpoint/2010/main" r:embed="rId3"/>
              </p:ext>
            </p:extLst>
          </p:nvPr>
        </p:nvPicPr>
        <p:blipFill>
          <a:blip r:embed="rId6"/>
          <a:stretch>
            <a:fillRect/>
          </a:stretch>
        </p:blipFill>
        <p:spPr>
          <a:xfrm>
            <a:off x="8706431" y="447439"/>
            <a:ext cx="571501" cy="5715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99" fill="hold"/>
                                        <p:tgtEl>
                                          <p:spTgt spid="16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0291" fill="hold"/>
                                        <p:tgtEl>
                                          <p:spTgt spid="16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11" fill="hold" display="0">
                  <p:stCondLst>
                    <p:cond delay="indefinite"/>
                  </p:stCondLst>
                </p:cTn>
                <p:tgtEl>
                  <p:spTgt spid="167"/>
                </p:tgtEl>
              </p:cMediaNode>
            </p:audio>
            <p:audio>
              <p:cMediaNode vol="100000" showWhenStopped="0">
                <p:cTn id="12" fill="hold" display="0">
                  <p:stCondLst>
                    <p:cond delay="indefinite"/>
                  </p:stCondLst>
                </p:cTn>
                <p:tgtEl>
                  <p:spTgt spid="16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Opioid risk assessment tool"/>
          <p:cNvSpPr txBox="1">
            <a:spLocks noGrp="1"/>
          </p:cNvSpPr>
          <p:nvPr>
            <p:ph type="title"/>
          </p:nvPr>
        </p:nvSpPr>
        <p:spPr>
          <a:prstGeom prst="rect">
            <a:avLst/>
          </a:prstGeom>
        </p:spPr>
        <p:txBody>
          <a:bodyPr/>
          <a:lstStyle/>
          <a:p>
            <a:r>
              <a:t>Opioid risk assessment tool</a:t>
            </a:r>
          </a:p>
        </p:txBody>
      </p:sp>
      <p:sp>
        <p:nvSpPr>
          <p:cNvPr id="17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a:t>
            </a:fld>
            <a:endParaRPr/>
          </a:p>
        </p:txBody>
      </p:sp>
      <p:pic>
        <p:nvPicPr>
          <p:cNvPr id="172" name="pasted-movie.png" descr="pasted-movie.png"/>
          <p:cNvPicPr>
            <a:picLocks noChangeAspect="1"/>
          </p:cNvPicPr>
          <p:nvPr/>
        </p:nvPicPr>
        <p:blipFill>
          <a:blip r:embed="rId2"/>
          <a:stretch>
            <a:fillRect/>
          </a:stretch>
        </p:blipFill>
        <p:spPr>
          <a:xfrm>
            <a:off x="2473849" y="975680"/>
            <a:ext cx="4196302" cy="400262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Title 1"/>
          <p:cNvSpPr txBox="1">
            <a:spLocks noGrp="1"/>
          </p:cNvSpPr>
          <p:nvPr>
            <p:ph type="title"/>
          </p:nvPr>
        </p:nvSpPr>
        <p:spPr>
          <a:xfrm>
            <a:off x="628650" y="38419"/>
            <a:ext cx="7886700" cy="937262"/>
          </a:xfrm>
          <a:prstGeom prst="rect">
            <a:avLst/>
          </a:prstGeom>
        </p:spPr>
        <p:txBody>
          <a:bodyPr/>
          <a:lstStyle/>
          <a:p>
            <a:r>
              <a:t>Plan of care</a:t>
            </a:r>
          </a:p>
        </p:txBody>
      </p:sp>
      <p:sp>
        <p:nvSpPr>
          <p:cNvPr id="175" name="Content Placeholder 2"/>
          <p:cNvSpPr txBox="1">
            <a:spLocks noGrp="1"/>
          </p:cNvSpPr>
          <p:nvPr>
            <p:ph type="body" idx="1"/>
          </p:nvPr>
        </p:nvSpPr>
        <p:spPr>
          <a:xfrm>
            <a:off x="628650" y="1071716"/>
            <a:ext cx="7891272" cy="3335692"/>
          </a:xfrm>
          <a:prstGeom prst="rect">
            <a:avLst/>
          </a:prstGeom>
        </p:spPr>
        <p:txBody>
          <a:bodyPr/>
          <a:lstStyle/>
          <a:p>
            <a:pPr>
              <a:defRPr b="0"/>
            </a:pPr>
            <a:endParaRPr/>
          </a:p>
          <a:p>
            <a:pPr>
              <a:defRPr b="0"/>
            </a:pPr>
            <a:r>
              <a:t>- Oxycodone IR 5mg PO q4h as needed for pain OR morphine IR 7.5mg PO q4h as needed for pain. Remember to give plenty of medication to last until follow up. In this case, our patient can use up to 6 tablets per day. If follow up is in 2 weeks, that’s 6 tablets x 14 days = 84 tablets. We can also consider giving a few extra tablets.</a:t>
            </a:r>
          </a:p>
          <a:p>
            <a:pPr>
              <a:defRPr b="0"/>
            </a:pPr>
            <a:r>
              <a:t>- Goal is at least 2-3 good bowel movements per week. Low threshold to start Senna 2 tabs        OR MiraLAX daily</a:t>
            </a:r>
          </a:p>
          <a:p>
            <a:pPr>
              <a:defRPr b="0"/>
            </a:pPr>
            <a:r>
              <a:t>- Follow up 1-2 weeks</a:t>
            </a:r>
          </a:p>
        </p:txBody>
      </p:sp>
      <p:sp>
        <p:nvSpPr>
          <p:cNvPr id="176" name="Slide Number Placeholder 4"/>
          <p:cNvSpPr txBox="1">
            <a:spLocks noGrp="1"/>
          </p:cNvSpPr>
          <p:nvPr>
            <p:ph type="sldNum" sz="quarter" idx="2"/>
          </p:nvPr>
        </p:nvSpPr>
        <p:spPr>
          <a:xfrm>
            <a:off x="8676675" y="4802977"/>
            <a:ext cx="209611"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a:t>
            </a:fld>
            <a:endParaRPr/>
          </a:p>
        </p:txBody>
      </p:sp>
      <p:pic>
        <p:nvPicPr>
          <p:cNvPr id="177" name="Audio Recording.m4a" descr="Audio Recording.m4a"/>
          <p:cNvPicPr>
            <a:picLocks/>
          </p:cNvPicPr>
          <p:nvPr>
            <a:audioFile r:link="rId2"/>
            <p:extLst>
              <p:ext uri="{DAA4B4D4-6D71-4841-9C94-3DE7FCFB9230}">
                <p14:media xmlns:p14="http://schemas.microsoft.com/office/powerpoint/2010/main" r:embed="rId1"/>
              </p:ext>
            </p:extLst>
          </p:nvPr>
        </p:nvPicPr>
        <p:blipFill>
          <a:blip r:embed="rId4"/>
          <a:stretch>
            <a:fillRect/>
          </a:stretch>
        </p:blipFill>
        <p:spPr>
          <a:xfrm>
            <a:off x="8710159" y="-1"/>
            <a:ext cx="571501" cy="57150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994" fill="hold"/>
                                        <p:tgtEl>
                                          <p:spTgt spid="17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cTn>
                <p:tgtEl>
                  <p:spTgt spid="17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itle 1"/>
          <p:cNvSpPr txBox="1">
            <a:spLocks noGrp="1"/>
          </p:cNvSpPr>
          <p:nvPr>
            <p:ph type="title"/>
          </p:nvPr>
        </p:nvSpPr>
        <p:spPr>
          <a:xfrm>
            <a:off x="628650" y="38419"/>
            <a:ext cx="7886700" cy="937262"/>
          </a:xfrm>
          <a:prstGeom prst="rect">
            <a:avLst/>
          </a:prstGeom>
        </p:spPr>
        <p:txBody>
          <a:bodyPr/>
          <a:lstStyle/>
          <a:p>
            <a:r>
              <a:t>Follow up visit</a:t>
            </a:r>
          </a:p>
        </p:txBody>
      </p:sp>
      <p:sp>
        <p:nvSpPr>
          <p:cNvPr id="180" name="Content Placeholder 2"/>
          <p:cNvSpPr txBox="1">
            <a:spLocks noGrp="1"/>
          </p:cNvSpPr>
          <p:nvPr>
            <p:ph type="body" idx="1"/>
          </p:nvPr>
        </p:nvSpPr>
        <p:spPr>
          <a:xfrm>
            <a:off x="628650" y="1071716"/>
            <a:ext cx="7891272" cy="3335692"/>
          </a:xfrm>
          <a:prstGeom prst="rect">
            <a:avLst/>
          </a:prstGeom>
        </p:spPr>
        <p:txBody>
          <a:bodyPr/>
          <a:lstStyle/>
          <a:p>
            <a:pPr>
              <a:defRPr b="0"/>
            </a:pPr>
            <a:endParaRPr/>
          </a:p>
          <a:p>
            <a:pPr>
              <a:defRPr b="0"/>
            </a:pPr>
            <a:r>
              <a:t>- Ask about medication effects</a:t>
            </a:r>
          </a:p>
          <a:p>
            <a:pPr>
              <a:defRPr b="0"/>
            </a:pPr>
            <a:r>
              <a:t>- Ask about side effects</a:t>
            </a:r>
          </a:p>
          <a:p>
            <a:pPr>
              <a:defRPr b="0"/>
            </a:pPr>
            <a:r>
              <a:t>- Ask about functional changes</a:t>
            </a:r>
          </a:p>
          <a:p>
            <a:pPr>
              <a:defRPr b="0"/>
            </a:pPr>
            <a:r>
              <a:t>- Ask about any other symptoms and psychosocial issues (ex: mood)</a:t>
            </a:r>
          </a:p>
        </p:txBody>
      </p:sp>
      <p:sp>
        <p:nvSpPr>
          <p:cNvPr id="181" name="Slide Number Placeholder 4"/>
          <p:cNvSpPr txBox="1">
            <a:spLocks noGrp="1"/>
          </p:cNvSpPr>
          <p:nvPr>
            <p:ph type="sldNum" sz="quarter" idx="2"/>
          </p:nvPr>
        </p:nvSpPr>
        <p:spPr>
          <a:xfrm>
            <a:off x="8669135" y="4802977"/>
            <a:ext cx="217151"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pic>
        <p:nvPicPr>
          <p:cNvPr id="182" name="Audio Recording.m4a" descr="Audio Recording.m4a"/>
          <p:cNvPicPr>
            <a:picLocks/>
          </p:cNvPicPr>
          <p:nvPr>
            <a:audioFile r:link="rId2"/>
            <p:extLst>
              <p:ext uri="{DAA4B4D4-6D71-4841-9C94-3DE7FCFB9230}">
                <p14:media xmlns:p14="http://schemas.microsoft.com/office/powerpoint/2010/main" r:embed="rId1"/>
              </p:ext>
            </p:extLst>
          </p:nvPr>
        </p:nvPicPr>
        <p:blipFill>
          <a:blip r:embed="rId4"/>
          <a:stretch>
            <a:fillRect/>
          </a:stretch>
        </p:blipFill>
        <p:spPr>
          <a:xfrm>
            <a:off x="8702702" y="-7458"/>
            <a:ext cx="571501" cy="5715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445" fill="hold"/>
                                        <p:tgtEl>
                                          <p:spTgt spid="18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cTn>
                <p:tgtEl>
                  <p:spTgt spid="18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Title 1"/>
          <p:cNvSpPr txBox="1">
            <a:spLocks noGrp="1"/>
          </p:cNvSpPr>
          <p:nvPr>
            <p:ph type="title"/>
          </p:nvPr>
        </p:nvSpPr>
        <p:spPr>
          <a:xfrm>
            <a:off x="628650" y="38419"/>
            <a:ext cx="7886700" cy="937262"/>
          </a:xfrm>
          <a:prstGeom prst="rect">
            <a:avLst/>
          </a:prstGeom>
        </p:spPr>
        <p:txBody>
          <a:bodyPr/>
          <a:lstStyle/>
          <a:p>
            <a:r>
              <a:t>Follow up visit</a:t>
            </a:r>
          </a:p>
        </p:txBody>
      </p:sp>
      <p:sp>
        <p:nvSpPr>
          <p:cNvPr id="185" name="Content Placeholder 2"/>
          <p:cNvSpPr txBox="1">
            <a:spLocks noGrp="1"/>
          </p:cNvSpPr>
          <p:nvPr>
            <p:ph type="body" idx="1"/>
          </p:nvPr>
        </p:nvSpPr>
        <p:spPr>
          <a:xfrm>
            <a:off x="628650" y="1071716"/>
            <a:ext cx="7891272" cy="3335692"/>
          </a:xfrm>
          <a:prstGeom prst="rect">
            <a:avLst/>
          </a:prstGeom>
        </p:spPr>
        <p:txBody>
          <a:bodyPr/>
          <a:lstStyle/>
          <a:p>
            <a:pPr>
              <a:defRPr b="0"/>
            </a:pPr>
            <a:endParaRPr/>
          </a:p>
          <a:p>
            <a:pPr>
              <a:defRPr b="0"/>
            </a:pPr>
            <a:r>
              <a:t>- Ask about medication effects - helps for about 4 hours, needing to take it regularly</a:t>
            </a:r>
          </a:p>
          <a:p>
            <a:pPr>
              <a:defRPr b="0"/>
            </a:pPr>
            <a:r>
              <a:t>- Ask about side effects - had constipation, added MiraLAX and doing better</a:t>
            </a:r>
          </a:p>
          <a:p>
            <a:pPr>
              <a:defRPr b="0"/>
            </a:pPr>
            <a:r>
              <a:t>- Ask about functional changes - better able to work, interact with friends/family</a:t>
            </a:r>
          </a:p>
          <a:p>
            <a:pPr>
              <a:defRPr b="0"/>
            </a:pPr>
            <a:r>
              <a:t>- Ask about any other symptoms and psychosocial issues (ex: mood) - sleep better since pain          better controlled</a:t>
            </a:r>
          </a:p>
        </p:txBody>
      </p:sp>
      <p:sp>
        <p:nvSpPr>
          <p:cNvPr id="186" name="Slide Number Placeholder 4"/>
          <p:cNvSpPr txBox="1">
            <a:spLocks noGrp="1"/>
          </p:cNvSpPr>
          <p:nvPr>
            <p:ph type="sldNum" sz="quarter" idx="2"/>
          </p:nvPr>
        </p:nvSpPr>
        <p:spPr>
          <a:xfrm>
            <a:off x="8669135" y="4802977"/>
            <a:ext cx="217151"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a:t>
            </a:fld>
            <a:endParaRP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Title 1"/>
          <p:cNvSpPr txBox="1">
            <a:spLocks noGrp="1"/>
          </p:cNvSpPr>
          <p:nvPr>
            <p:ph type="title"/>
          </p:nvPr>
        </p:nvSpPr>
        <p:spPr>
          <a:xfrm>
            <a:off x="628650" y="38419"/>
            <a:ext cx="7886700" cy="937262"/>
          </a:xfrm>
          <a:prstGeom prst="rect">
            <a:avLst/>
          </a:prstGeom>
        </p:spPr>
        <p:txBody>
          <a:bodyPr/>
          <a:lstStyle/>
          <a:p>
            <a:r>
              <a:t>Follow up visit</a:t>
            </a:r>
          </a:p>
        </p:txBody>
      </p:sp>
      <p:sp>
        <p:nvSpPr>
          <p:cNvPr id="189" name="Content Placeholder 2"/>
          <p:cNvSpPr txBox="1">
            <a:spLocks noGrp="1"/>
          </p:cNvSpPr>
          <p:nvPr>
            <p:ph type="body" idx="1"/>
          </p:nvPr>
        </p:nvSpPr>
        <p:spPr>
          <a:xfrm>
            <a:off x="628650" y="1071716"/>
            <a:ext cx="7891272" cy="3335692"/>
          </a:xfrm>
          <a:prstGeom prst="rect">
            <a:avLst/>
          </a:prstGeom>
        </p:spPr>
        <p:txBody>
          <a:bodyPr/>
          <a:lstStyle/>
          <a:p>
            <a:pPr>
              <a:defRPr b="0"/>
            </a:pPr>
            <a:endParaRPr/>
          </a:p>
          <a:p>
            <a:pPr>
              <a:defRPr b="0"/>
            </a:pPr>
            <a:r>
              <a:t>- Using oxy IR 5mg x 6 times/day = 30mg total. Pain is persistent, LA opioid is appropriate</a:t>
            </a:r>
          </a:p>
          <a:p>
            <a:pPr>
              <a:defRPr b="0"/>
            </a:pPr>
            <a:r>
              <a:t>- START oxy ER 15mg PO q12h</a:t>
            </a:r>
          </a:p>
          <a:p>
            <a:pPr>
              <a:defRPr b="0"/>
            </a:pPr>
            <a:r>
              <a:t>- CONTINUE oxy IR 5mg PO q4h PRN mod/severe pain</a:t>
            </a:r>
          </a:p>
          <a:p>
            <a:pPr>
              <a:defRPr b="0"/>
            </a:pPr>
            <a:r>
              <a:t>- CONTINUE MiraLAX daily</a:t>
            </a:r>
          </a:p>
          <a:p>
            <a:pPr>
              <a:defRPr b="0"/>
            </a:pPr>
            <a:r>
              <a:t>- Follow up 3-4 weeks </a:t>
            </a:r>
          </a:p>
        </p:txBody>
      </p:sp>
      <p:sp>
        <p:nvSpPr>
          <p:cNvPr id="190" name="Slide Number Placeholder 4"/>
          <p:cNvSpPr txBox="1">
            <a:spLocks noGrp="1"/>
          </p:cNvSpPr>
          <p:nvPr>
            <p:ph type="sldNum" sz="quarter" idx="2"/>
          </p:nvPr>
        </p:nvSpPr>
        <p:spPr>
          <a:xfrm>
            <a:off x="8669135" y="4802977"/>
            <a:ext cx="217151"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14</a:t>
            </a:fld>
            <a:endParaRPr/>
          </a:p>
        </p:txBody>
      </p:sp>
      <p:pic>
        <p:nvPicPr>
          <p:cNvPr id="191" name="Audio Recording.m4a" descr="Audio Recording.m4a"/>
          <p:cNvPicPr>
            <a:picLocks/>
          </p:cNvPicPr>
          <p:nvPr>
            <a:audioFile r:link="rId2"/>
            <p:extLst>
              <p:ext uri="{DAA4B4D4-6D71-4841-9C94-3DE7FCFB9230}">
                <p14:media xmlns:p14="http://schemas.microsoft.com/office/powerpoint/2010/main" r:embed="rId1"/>
              </p:ext>
            </p:extLst>
          </p:nvPr>
        </p:nvPicPr>
        <p:blipFill>
          <a:blip r:embed="rId4"/>
          <a:stretch>
            <a:fillRect/>
          </a:stretch>
        </p:blipFill>
        <p:spPr>
          <a:xfrm>
            <a:off x="8687788" y="0"/>
            <a:ext cx="571501" cy="5715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777" fill="hold"/>
                                        <p:tgtEl>
                                          <p:spTgt spid="19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cTn>
                <p:tgtEl>
                  <p:spTgt spid="191"/>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Title 1"/>
          <p:cNvSpPr txBox="1">
            <a:spLocks noGrp="1"/>
          </p:cNvSpPr>
          <p:nvPr>
            <p:ph type="title"/>
          </p:nvPr>
        </p:nvSpPr>
        <p:spPr>
          <a:xfrm>
            <a:off x="628650" y="38419"/>
            <a:ext cx="7886700" cy="937262"/>
          </a:xfrm>
          <a:prstGeom prst="rect">
            <a:avLst/>
          </a:prstGeom>
        </p:spPr>
        <p:txBody>
          <a:bodyPr/>
          <a:lstStyle/>
          <a:p>
            <a:r>
              <a:t>Differences in outpatient practice</a:t>
            </a:r>
          </a:p>
        </p:txBody>
      </p:sp>
      <p:sp>
        <p:nvSpPr>
          <p:cNvPr id="194" name="Content Placeholder 2"/>
          <p:cNvSpPr txBox="1">
            <a:spLocks noGrp="1"/>
          </p:cNvSpPr>
          <p:nvPr>
            <p:ph type="body" idx="1"/>
          </p:nvPr>
        </p:nvSpPr>
        <p:spPr>
          <a:xfrm>
            <a:off x="628650" y="1071716"/>
            <a:ext cx="7891272" cy="3335692"/>
          </a:xfrm>
          <a:prstGeom prst="rect">
            <a:avLst/>
          </a:prstGeom>
        </p:spPr>
        <p:txBody>
          <a:bodyPr/>
          <a:lstStyle/>
          <a:p>
            <a:pPr>
              <a:defRPr b="0"/>
            </a:pPr>
            <a:endParaRPr/>
          </a:p>
          <a:p>
            <a:pPr>
              <a:defRPr b="0"/>
            </a:pPr>
            <a:r>
              <a:t>- Opioid agreements and urine tox screen (not typically done during inpatient)</a:t>
            </a:r>
          </a:p>
          <a:p>
            <a:pPr>
              <a:defRPr b="0"/>
            </a:pPr>
            <a:r>
              <a:t>- Opioid risk assessment tool</a:t>
            </a:r>
          </a:p>
          <a:p>
            <a:pPr>
              <a:defRPr b="0"/>
            </a:pPr>
            <a:r>
              <a:t>- Prescribing Narcan (see instructional video </a:t>
            </a:r>
            <a:r>
              <a:rPr u="sng">
                <a:uFill>
                  <a:solidFill>
                    <a:srgbClr val="76777B"/>
                  </a:solidFill>
                </a:uFill>
                <a:hlinkClick r:id="rId5"/>
              </a:rPr>
              <a:t>here</a:t>
            </a:r>
            <a:r>
              <a:t>)</a:t>
            </a:r>
          </a:p>
        </p:txBody>
      </p:sp>
      <p:sp>
        <p:nvSpPr>
          <p:cNvPr id="195" name="Slide Number Placeholder 4"/>
          <p:cNvSpPr txBox="1">
            <a:spLocks noGrp="1"/>
          </p:cNvSpPr>
          <p:nvPr>
            <p:ph type="sldNum" sz="quarter" idx="2"/>
          </p:nvPr>
        </p:nvSpPr>
        <p:spPr>
          <a:xfrm>
            <a:off x="8669135" y="4802977"/>
            <a:ext cx="217151"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15</a:t>
            </a:fld>
            <a:endParaRPr/>
          </a:p>
        </p:txBody>
      </p:sp>
      <p:pic>
        <p:nvPicPr>
          <p:cNvPr id="196" name="Audio Recording.m4a" descr="Audio Recording.m4a"/>
          <p:cNvPicPr>
            <a:picLocks/>
          </p:cNvPicPr>
          <p:nvPr>
            <a:audioFile r:link="rId2"/>
            <p:extLst>
              <p:ext uri="{DAA4B4D4-6D71-4841-9C94-3DE7FCFB9230}">
                <p14:media xmlns:p14="http://schemas.microsoft.com/office/powerpoint/2010/main" r:embed="rId1"/>
              </p:ext>
            </p:extLst>
          </p:nvPr>
        </p:nvPicPr>
        <p:blipFill>
          <a:blip r:embed="rId6"/>
          <a:stretch>
            <a:fillRect/>
          </a:stretch>
        </p:blipFill>
        <p:spPr>
          <a:xfrm>
            <a:off x="8691516" y="-1"/>
            <a:ext cx="571501" cy="5715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9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cTn>
                <p:tgtEl>
                  <p:spTgt spid="19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16</a:t>
            </a:fld>
            <a:endParaRPr/>
          </a:p>
        </p:txBody>
      </p:sp>
      <p:pic>
        <p:nvPicPr>
          <p:cNvPr id="199" name="pasted-movie.png" descr="pasted-movie.png"/>
          <p:cNvPicPr>
            <a:picLocks noChangeAspect="1"/>
          </p:cNvPicPr>
          <p:nvPr/>
        </p:nvPicPr>
        <p:blipFill>
          <a:blip r:embed="rId2"/>
          <a:stretch>
            <a:fillRect/>
          </a:stretch>
        </p:blipFill>
        <p:spPr>
          <a:xfrm>
            <a:off x="2828888" y="-1"/>
            <a:ext cx="3486224" cy="51435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Title 1"/>
          <p:cNvSpPr txBox="1">
            <a:spLocks noGrp="1"/>
          </p:cNvSpPr>
          <p:nvPr>
            <p:ph type="title"/>
          </p:nvPr>
        </p:nvSpPr>
        <p:spPr>
          <a:xfrm>
            <a:off x="628650" y="38419"/>
            <a:ext cx="7886700" cy="937262"/>
          </a:xfrm>
          <a:prstGeom prst="rect">
            <a:avLst/>
          </a:prstGeom>
        </p:spPr>
        <p:txBody>
          <a:bodyPr/>
          <a:lstStyle/>
          <a:p>
            <a:r>
              <a:t>Challenges in outpatient practice</a:t>
            </a:r>
          </a:p>
        </p:txBody>
      </p:sp>
      <p:sp>
        <p:nvSpPr>
          <p:cNvPr id="202" name="Content Placeholder 2"/>
          <p:cNvSpPr txBox="1">
            <a:spLocks noGrp="1"/>
          </p:cNvSpPr>
          <p:nvPr>
            <p:ph type="body" idx="1"/>
          </p:nvPr>
        </p:nvSpPr>
        <p:spPr>
          <a:xfrm>
            <a:off x="628650" y="1071716"/>
            <a:ext cx="7891272" cy="3335692"/>
          </a:xfrm>
          <a:prstGeom prst="rect">
            <a:avLst/>
          </a:prstGeom>
        </p:spPr>
        <p:txBody>
          <a:bodyPr/>
          <a:lstStyle/>
          <a:p>
            <a:pPr>
              <a:defRPr b="0"/>
            </a:pPr>
            <a:endParaRPr/>
          </a:p>
          <a:p>
            <a:pPr>
              <a:defRPr b="0"/>
            </a:pPr>
            <a:r>
              <a:t>- Potentially having multiple clinicians prescribing medications</a:t>
            </a:r>
          </a:p>
          <a:p>
            <a:pPr>
              <a:defRPr b="0"/>
            </a:pPr>
            <a:r>
              <a:t>- Pharmacies not open 24/7</a:t>
            </a:r>
          </a:p>
          <a:p>
            <a:pPr>
              <a:defRPr b="0"/>
            </a:pPr>
            <a:r>
              <a:t>- Pharmacy &lt;&gt; clinician communication not ideal</a:t>
            </a:r>
          </a:p>
          <a:p>
            <a:pPr>
              <a:defRPr b="0"/>
            </a:pPr>
            <a:r>
              <a:t>- Patients live all over — finding medication supply can be difficult</a:t>
            </a:r>
          </a:p>
          <a:p>
            <a:pPr>
              <a:defRPr b="0"/>
            </a:pPr>
            <a:r>
              <a:t>- PA, formulary issues</a:t>
            </a:r>
          </a:p>
        </p:txBody>
      </p:sp>
      <p:sp>
        <p:nvSpPr>
          <p:cNvPr id="203" name="Slide Number Placeholder 4"/>
          <p:cNvSpPr txBox="1">
            <a:spLocks noGrp="1"/>
          </p:cNvSpPr>
          <p:nvPr>
            <p:ph type="sldNum" sz="quarter" idx="2"/>
          </p:nvPr>
        </p:nvSpPr>
        <p:spPr>
          <a:xfrm>
            <a:off x="8669135" y="4802977"/>
            <a:ext cx="217151"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17</a:t>
            </a:fld>
            <a:endParaRPr/>
          </a:p>
        </p:txBody>
      </p:sp>
      <p:pic>
        <p:nvPicPr>
          <p:cNvPr id="204" name="Audio Recording.m4a" descr="Audio Recording.m4a"/>
          <p:cNvPicPr>
            <a:picLocks/>
          </p:cNvPicPr>
          <p:nvPr>
            <a:audioFile r:link="rId2"/>
            <p:extLst>
              <p:ext uri="{DAA4B4D4-6D71-4841-9C94-3DE7FCFB9230}">
                <p14:media xmlns:p14="http://schemas.microsoft.com/office/powerpoint/2010/main" r:embed="rId1"/>
              </p:ext>
            </p:extLst>
          </p:nvPr>
        </p:nvPicPr>
        <p:blipFill>
          <a:blip r:embed="rId4"/>
          <a:stretch>
            <a:fillRect/>
          </a:stretch>
        </p:blipFill>
        <p:spPr>
          <a:xfrm>
            <a:off x="8666073" y="43715"/>
            <a:ext cx="571501" cy="57150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259" fill="hold"/>
                                        <p:tgtEl>
                                          <p:spTgt spid="20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cTn>
                <p:tgtEl>
                  <p:spTgt spid="20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Title 1"/>
          <p:cNvSpPr txBox="1">
            <a:spLocks noGrp="1"/>
          </p:cNvSpPr>
          <p:nvPr>
            <p:ph type="title"/>
          </p:nvPr>
        </p:nvSpPr>
        <p:spPr>
          <a:xfrm>
            <a:off x="628650" y="38419"/>
            <a:ext cx="7886700" cy="937262"/>
          </a:xfrm>
          <a:prstGeom prst="rect">
            <a:avLst/>
          </a:prstGeom>
        </p:spPr>
        <p:txBody>
          <a:bodyPr/>
          <a:lstStyle/>
          <a:p>
            <a:r>
              <a:t>Thank you!</a:t>
            </a:r>
          </a:p>
        </p:txBody>
      </p:sp>
      <p:sp>
        <p:nvSpPr>
          <p:cNvPr id="207" name="Slide Number Placeholder 4"/>
          <p:cNvSpPr txBox="1">
            <a:spLocks noGrp="1"/>
          </p:cNvSpPr>
          <p:nvPr>
            <p:ph type="sldNum" sz="quarter" idx="2"/>
          </p:nvPr>
        </p:nvSpPr>
        <p:spPr>
          <a:xfrm>
            <a:off x="8669135" y="4802977"/>
            <a:ext cx="217151"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18</a:t>
            </a:fld>
            <a:endParaRP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Title 1"/>
          <p:cNvSpPr txBox="1">
            <a:spLocks noGrp="1"/>
          </p:cNvSpPr>
          <p:nvPr>
            <p:ph type="title"/>
          </p:nvPr>
        </p:nvSpPr>
        <p:spPr>
          <a:xfrm>
            <a:off x="628650" y="38419"/>
            <a:ext cx="7886700" cy="937262"/>
          </a:xfrm>
          <a:prstGeom prst="rect">
            <a:avLst/>
          </a:prstGeom>
        </p:spPr>
        <p:txBody>
          <a:bodyPr/>
          <a:lstStyle/>
          <a:p>
            <a:r>
              <a:t>Please complete the short knowledge check-in below</a:t>
            </a:r>
          </a:p>
        </p:txBody>
      </p:sp>
      <p:sp>
        <p:nvSpPr>
          <p:cNvPr id="210" name="Content Placeholder 2"/>
          <p:cNvSpPr txBox="1">
            <a:spLocks noGrp="1"/>
          </p:cNvSpPr>
          <p:nvPr>
            <p:ph type="body" idx="1"/>
          </p:nvPr>
        </p:nvSpPr>
        <p:spPr>
          <a:xfrm>
            <a:off x="-322729" y="1197863"/>
            <a:ext cx="9668435" cy="3209546"/>
          </a:xfrm>
          <a:prstGeom prst="rect">
            <a:avLst/>
          </a:prstGeom>
        </p:spPr>
        <p:txBody>
          <a:bodyPr/>
          <a:lstStyle/>
          <a:p>
            <a:pPr algn="ctr">
              <a:defRPr sz="2000">
                <a:solidFill>
                  <a:schemeClr val="accent6"/>
                </a:solidFill>
              </a:defRPr>
            </a:pPr>
            <a:endParaRPr dirty="0"/>
          </a:p>
          <a:p>
            <a:pPr algn="ctr">
              <a:defRPr sz="1800">
                <a:solidFill>
                  <a:schemeClr val="accent6"/>
                </a:solidFill>
              </a:defRPr>
            </a:pPr>
            <a:r>
              <a:rPr dirty="0"/>
              <a:t>Quiz: </a:t>
            </a:r>
            <a:r>
              <a:rPr lang="en-US" u="sng" dirty="0">
                <a:uFill>
                  <a:solidFill>
                    <a:srgbClr val="76777B"/>
                  </a:solidFill>
                </a:uFill>
                <a:hlinkClick r:id="rId2"/>
              </a:rPr>
              <a:t>https://forms.gle/a2znbFTZXu2qRxMr6</a:t>
            </a:r>
            <a:endParaRPr lang="en-US" u="sng" dirty="0">
              <a:uFill>
                <a:solidFill>
                  <a:srgbClr val="76777B"/>
                </a:solidFill>
              </a:uFill>
            </a:endParaRPr>
          </a:p>
          <a:p>
            <a:pPr algn="ctr">
              <a:defRPr sz="1800">
                <a:solidFill>
                  <a:schemeClr val="accent6"/>
                </a:solidFill>
              </a:defRPr>
            </a:pPr>
            <a:r>
              <a:rPr dirty="0"/>
              <a:t>Answer key/Feedback: </a:t>
            </a:r>
            <a:r>
              <a:rPr lang="en-US" u="sng" dirty="0">
                <a:uFill>
                  <a:solidFill>
                    <a:srgbClr val="76777B"/>
                  </a:solidFill>
                </a:uFill>
                <a:hlinkClick r:id="rId3"/>
              </a:rPr>
              <a:t>https://forms.gle</a:t>
            </a:r>
            <a:r>
              <a:rPr lang="en-US" u="sng">
                <a:uFill>
                  <a:solidFill>
                    <a:srgbClr val="76777B"/>
                  </a:solidFill>
                </a:uFill>
                <a:hlinkClick r:id="rId3"/>
              </a:rPr>
              <a:t>/DfiAQeqgqUPRjYXR6</a:t>
            </a:r>
            <a:endParaRPr u="sng" dirty="0">
              <a:solidFill>
                <a:srgbClr val="76777B"/>
              </a:solidFill>
              <a:uFill>
                <a:solidFill>
                  <a:srgbClr val="76777B"/>
                </a:solidFill>
              </a:uFill>
              <a:hlinkClick r:id="rId3"/>
            </a:endParaRPr>
          </a:p>
        </p:txBody>
      </p:sp>
      <p:sp>
        <p:nvSpPr>
          <p:cNvPr id="211" name="Slide Number Placeholder 4"/>
          <p:cNvSpPr txBox="1">
            <a:spLocks noGrp="1"/>
          </p:cNvSpPr>
          <p:nvPr>
            <p:ph type="sldNum" sz="quarter" idx="2"/>
          </p:nvPr>
        </p:nvSpPr>
        <p:spPr>
          <a:xfrm>
            <a:off x="8669135" y="4802977"/>
            <a:ext cx="217151"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19</a:t>
            </a:fld>
            <a:endParaRP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sld>
</file>

<file path=ppt/theme/theme1.xml><?xml version="1.0" encoding="utf-8"?>
<a:theme xmlns:a="http://schemas.openxmlformats.org/drawingml/2006/main" name="Red_Office Theme">
  <a:themeElements>
    <a:clrScheme name="Red_Office Theme">
      <a:dk1>
        <a:srgbClr val="000000"/>
      </a:dk1>
      <a:lt1>
        <a:srgbClr val="FFFFFF"/>
      </a:lt1>
      <a:dk2>
        <a:srgbClr val="A7A7A7"/>
      </a:dk2>
      <a:lt2>
        <a:srgbClr val="535353"/>
      </a:lt2>
      <a:accent1>
        <a:srgbClr val="95C93C"/>
      </a:accent1>
      <a:accent2>
        <a:srgbClr val="F3C300"/>
      </a:accent2>
      <a:accent3>
        <a:srgbClr val="645FAA"/>
      </a:accent3>
      <a:accent4>
        <a:srgbClr val="41C0C0"/>
      </a:accent4>
      <a:accent5>
        <a:srgbClr val="FF7F30"/>
      </a:accent5>
      <a:accent6>
        <a:srgbClr val="129ABF"/>
      </a:accent6>
      <a:hlink>
        <a:srgbClr val="0000FF"/>
      </a:hlink>
      <a:folHlink>
        <a:srgbClr val="FF00FF"/>
      </a:folHlink>
    </a:clrScheme>
    <a:fontScheme name="Red_Office Theme">
      <a:majorFont>
        <a:latin typeface="Calibri"/>
        <a:ea typeface="Calibri"/>
        <a:cs typeface="Calibri"/>
      </a:majorFont>
      <a:minorFont>
        <a:latin typeface="Helvetica"/>
        <a:ea typeface="Helvetica"/>
        <a:cs typeface="Helvetica"/>
      </a:minorFont>
    </a:fontScheme>
    <a:fmtScheme name="Red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Red_Office Theme">
  <a:themeElements>
    <a:clrScheme name="Red_Office Theme">
      <a:dk1>
        <a:srgbClr val="000000"/>
      </a:dk1>
      <a:lt1>
        <a:srgbClr val="FFFFFF"/>
      </a:lt1>
      <a:dk2>
        <a:srgbClr val="A7A7A7"/>
      </a:dk2>
      <a:lt2>
        <a:srgbClr val="535353"/>
      </a:lt2>
      <a:accent1>
        <a:srgbClr val="95C93C"/>
      </a:accent1>
      <a:accent2>
        <a:srgbClr val="F3C300"/>
      </a:accent2>
      <a:accent3>
        <a:srgbClr val="645FAA"/>
      </a:accent3>
      <a:accent4>
        <a:srgbClr val="41C0C0"/>
      </a:accent4>
      <a:accent5>
        <a:srgbClr val="FF7F30"/>
      </a:accent5>
      <a:accent6>
        <a:srgbClr val="129ABF"/>
      </a:accent6>
      <a:hlink>
        <a:srgbClr val="0000FF"/>
      </a:hlink>
      <a:folHlink>
        <a:srgbClr val="FF00FF"/>
      </a:folHlink>
    </a:clrScheme>
    <a:fontScheme name="Red_Office Theme">
      <a:majorFont>
        <a:latin typeface="Calibri"/>
        <a:ea typeface="Calibri"/>
        <a:cs typeface="Calibri"/>
      </a:majorFont>
      <a:minorFont>
        <a:latin typeface="Helvetica"/>
        <a:ea typeface="Helvetica"/>
        <a:cs typeface="Helvetica"/>
      </a:minorFont>
    </a:fontScheme>
    <a:fmtScheme name="Red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TotalTime>
  <Words>878</Words>
  <Application>Microsoft Office PowerPoint</Application>
  <PresentationFormat>On-screen Show (16:9)</PresentationFormat>
  <Paragraphs>113</Paragraphs>
  <Slides>19</Slides>
  <Notes>3</Notes>
  <HiddenSlides>0</HiddenSlides>
  <MMClips>11</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Red_Office Theme</vt:lpstr>
      <vt:lpstr>Outpatient Opioid Prescribing</vt:lpstr>
      <vt:lpstr>Learning Objectives</vt:lpstr>
      <vt:lpstr>Sample case</vt:lpstr>
      <vt:lpstr>Pain assessment</vt:lpstr>
      <vt:lpstr>Pain assessment</vt:lpstr>
      <vt:lpstr>Objective exam</vt:lpstr>
      <vt:lpstr>Assessment</vt:lpstr>
      <vt:lpstr>Assessment</vt:lpstr>
      <vt:lpstr>Starting opioids</vt:lpstr>
      <vt:lpstr>Opioid risk assessment tool</vt:lpstr>
      <vt:lpstr>Plan of care</vt:lpstr>
      <vt:lpstr>Follow up visit</vt:lpstr>
      <vt:lpstr>Follow up visit</vt:lpstr>
      <vt:lpstr>Follow up visit</vt:lpstr>
      <vt:lpstr>Differences in outpatient practice</vt:lpstr>
      <vt:lpstr>PowerPoint Presentation</vt:lpstr>
      <vt:lpstr>Challenges in outpatient practice</vt:lpstr>
      <vt:lpstr>Thank you!</vt:lpstr>
      <vt:lpstr>Please complete the short knowledge check-in below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Outpatient opioid prescribing</dc:title>
  <cp:lastModifiedBy>Microsoft Office User</cp:lastModifiedBy>
  <cp:revision>5</cp:revision>
  <dcterms:modified xsi:type="dcterms:W3CDTF">2025-09-28T23:36:59Z</dcterms:modified>
</cp:coreProperties>
</file>