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60" r:id="rId1"/>
  </p:sldMasterIdLst>
  <p:notesMasterIdLst>
    <p:notesMasterId r:id="rId14"/>
  </p:notesMasterIdLst>
  <p:handoutMasterIdLst>
    <p:handoutMasterId r:id="rId15"/>
  </p:handoutMasterIdLst>
  <p:sldIdLst>
    <p:sldId id="256" r:id="rId2"/>
    <p:sldId id="346" r:id="rId3"/>
    <p:sldId id="392" r:id="rId4"/>
    <p:sldId id="347" r:id="rId5"/>
    <p:sldId id="380" r:id="rId6"/>
    <p:sldId id="393" r:id="rId7"/>
    <p:sldId id="394" r:id="rId8"/>
    <p:sldId id="395" r:id="rId9"/>
    <p:sldId id="396" r:id="rId10"/>
    <p:sldId id="398" r:id="rId11"/>
    <p:sldId id="387" r:id="rId12"/>
    <p:sldId id="391" r:id="rId13"/>
  </p:sldIdLst>
  <p:sldSz cx="9144000" cy="5143500" type="screen16x9"/>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userDrawn="1">
          <p15:clr>
            <a:srgbClr val="A4A3A4"/>
          </p15:clr>
        </p15:guide>
        <p15:guide id="2" pos="288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3FABD4"/>
    <a:srgbClr val="FF83E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8FDC24D-05F4-C64B-95E7-5106A19F623D}" v="2" dt="2025-01-01T02:15:14.966"/>
    <p1510:client id="{FDF49351-A6FC-D687-33B7-7B4C0198458F}" v="4" dt="2025-01-01T02:13:48.539"/>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guide orient="horz" pos="1620"/>
        <p:guide pos="2880"/>
      </p:guideLst>
    </p:cSldViewPr>
  </p:slide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20"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4D7AFDBC-2C9D-E744-AFEB-E1E0CCDC437C}"/>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DD817546-E273-4E46-A59A-7D0915CFFF52}"/>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646EAAD4-86B7-6445-9E24-564CF55F9E4C}" type="datetimeFigureOut">
              <a:rPr lang="en-US" smtClean="0"/>
              <a:t>9/28/2025</a:t>
            </a:fld>
            <a:endParaRPr lang="en-US"/>
          </a:p>
        </p:txBody>
      </p:sp>
      <p:sp>
        <p:nvSpPr>
          <p:cNvPr id="4" name="Footer Placeholder 3">
            <a:extLst>
              <a:ext uri="{FF2B5EF4-FFF2-40B4-BE49-F238E27FC236}">
                <a16:creationId xmlns:a16="http://schemas.microsoft.com/office/drawing/2014/main" id="{EA646001-FC26-4546-BEEA-713EC71F73C5}"/>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AE319A64-EFA1-EB4A-9208-659D7A67BFEC}"/>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A0B00832-3DA9-BD45-8DF9-5AE149AD5C9D}" type="slidenum">
              <a:rPr lang="en-US" smtClean="0"/>
              <a:t>‹#›</a:t>
            </a:fld>
            <a:endParaRPr lang="en-US"/>
          </a:p>
        </p:txBody>
      </p:sp>
    </p:spTree>
    <p:extLst>
      <p:ext uri="{BB962C8B-B14F-4D97-AF65-F5344CB8AC3E}">
        <p14:creationId xmlns:p14="http://schemas.microsoft.com/office/powerpoint/2010/main" val="2024616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258ECD8-40A1-7E4F-A3DC-E42CA7395149}" type="datetimeFigureOut">
              <a:rPr lang="en-US" smtClean="0"/>
              <a:t>9/28/2025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0BC346B-06F2-6141-895E-093C6600B49F}" type="slidenum">
              <a:rPr lang="en-US" smtClean="0"/>
              <a:t>‹#›</a:t>
            </a:fld>
            <a:endParaRPr lang="en-US"/>
          </a:p>
        </p:txBody>
      </p:sp>
    </p:spTree>
    <p:extLst>
      <p:ext uri="{BB962C8B-B14F-4D97-AF65-F5344CB8AC3E}">
        <p14:creationId xmlns:p14="http://schemas.microsoft.com/office/powerpoint/2010/main" val="4067152370"/>
      </p:ext>
    </p:extLst>
  </p:cSld>
  <p:clrMap bg1="lt1" tx1="dk1" bg2="lt2" tx2="dk2" accent1="accent1" accent2="accent2" accent3="accent3" accent4="accent4" accent5="accent5" accent6="accent6" hlink="hlink" folHlink="folHlink"/>
  <p:notesStyle>
    <a:lvl1pPr marL="0" algn="l" defTabSz="685800" rtl="0" eaLnBrk="1" latinLnBrk="0" hangingPunct="1">
      <a:defRPr sz="900" kern="1200">
        <a:solidFill>
          <a:schemeClr val="tx1"/>
        </a:solidFill>
        <a:latin typeface="+mn-lt"/>
        <a:ea typeface="+mn-ea"/>
        <a:cs typeface="+mn-cs"/>
      </a:defRPr>
    </a:lvl1pPr>
    <a:lvl2pPr marL="342900" algn="l" defTabSz="685800" rtl="0" eaLnBrk="1" latinLnBrk="0" hangingPunct="1">
      <a:defRPr sz="900" kern="1200">
        <a:solidFill>
          <a:schemeClr val="tx1"/>
        </a:solidFill>
        <a:latin typeface="+mn-lt"/>
        <a:ea typeface="+mn-ea"/>
        <a:cs typeface="+mn-cs"/>
      </a:defRPr>
    </a:lvl2pPr>
    <a:lvl3pPr marL="685800" algn="l" defTabSz="685800" rtl="0" eaLnBrk="1" latinLnBrk="0" hangingPunct="1">
      <a:defRPr sz="900" kern="1200">
        <a:solidFill>
          <a:schemeClr val="tx1"/>
        </a:solidFill>
        <a:latin typeface="+mn-lt"/>
        <a:ea typeface="+mn-ea"/>
        <a:cs typeface="+mn-cs"/>
      </a:defRPr>
    </a:lvl3pPr>
    <a:lvl4pPr marL="1028700" algn="l" defTabSz="685800" rtl="0" eaLnBrk="1" latinLnBrk="0" hangingPunct="1">
      <a:defRPr sz="900" kern="1200">
        <a:solidFill>
          <a:schemeClr val="tx1"/>
        </a:solidFill>
        <a:latin typeface="+mn-lt"/>
        <a:ea typeface="+mn-ea"/>
        <a:cs typeface="+mn-cs"/>
      </a:defRPr>
    </a:lvl4pPr>
    <a:lvl5pPr marL="1371600" algn="l" defTabSz="685800" rtl="0" eaLnBrk="1" latinLnBrk="0" hangingPunct="1">
      <a:defRPr sz="900" kern="1200">
        <a:solidFill>
          <a:schemeClr val="tx1"/>
        </a:solidFill>
        <a:latin typeface="+mn-lt"/>
        <a:ea typeface="+mn-ea"/>
        <a:cs typeface="+mn-cs"/>
      </a:defRPr>
    </a:lvl5pPr>
    <a:lvl6pPr marL="1714500" algn="l" defTabSz="685800" rtl="0" eaLnBrk="1" latinLnBrk="0" hangingPunct="1">
      <a:defRPr sz="900" kern="1200">
        <a:solidFill>
          <a:schemeClr val="tx1"/>
        </a:solidFill>
        <a:latin typeface="+mn-lt"/>
        <a:ea typeface="+mn-ea"/>
        <a:cs typeface="+mn-cs"/>
      </a:defRPr>
    </a:lvl6pPr>
    <a:lvl7pPr marL="2057400" algn="l" defTabSz="685800" rtl="0" eaLnBrk="1" latinLnBrk="0" hangingPunct="1">
      <a:defRPr sz="900" kern="1200">
        <a:solidFill>
          <a:schemeClr val="tx1"/>
        </a:solidFill>
        <a:latin typeface="+mn-lt"/>
        <a:ea typeface="+mn-ea"/>
        <a:cs typeface="+mn-cs"/>
      </a:defRPr>
    </a:lvl7pPr>
    <a:lvl8pPr marL="2400300" algn="l" defTabSz="685800" rtl="0" eaLnBrk="1" latinLnBrk="0" hangingPunct="1">
      <a:defRPr sz="900" kern="1200">
        <a:solidFill>
          <a:schemeClr val="tx1"/>
        </a:solidFill>
        <a:latin typeface="+mn-lt"/>
        <a:ea typeface="+mn-ea"/>
        <a:cs typeface="+mn-cs"/>
      </a:defRPr>
    </a:lvl8pPr>
    <a:lvl9pPr marL="2743200" algn="l" defTabSz="685800" rtl="0" eaLnBrk="1" latinLnBrk="0" hangingPunct="1">
      <a:defRPr sz="9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Narration transcript: This session is intended to introduce you to </a:t>
            </a:r>
            <a:r>
              <a:rPr lang="en-US" sz="900">
                <a:effectLst/>
                <a:latin typeface="Calibri" panose="020F0502020204030204" pitchFamily="34" charset="0"/>
              </a:rPr>
              <a:t>the scope of outpatient palliative care and when it will be appropriate to refer your patient to this specialty field. </a:t>
            </a:r>
            <a:r>
              <a:rPr lang="en-US"/>
              <a:t>Outpatient palliative care provides specialized medical care for people with serious, chronic, or life-limiting illnesses, focusing on improving quality of life for both patients and their families. The care team manages symptoms like pain, nausea, and anxiety while offering emotional, psychological, and spiritual support. The care team also helps with addressing goals of care to ensure treatments align with the patient's values and preferences. Education is provided to patients and caregivers about their illness, treatment options, and symptom management. Social and spiritual needs are also addressed, including connecting patients to community resources and providing caregiver support. Outpatient palliative care aims to reduce hospitalizations and enhance patient satisfaction by focusing on care coordination, comfort, and quality of life.</a:t>
            </a:r>
          </a:p>
          <a:p>
            <a:endParaRPr lang="en-US"/>
          </a:p>
        </p:txBody>
      </p:sp>
      <p:sp>
        <p:nvSpPr>
          <p:cNvPr id="4" name="Slide Number Placeholder 3"/>
          <p:cNvSpPr>
            <a:spLocks noGrp="1"/>
          </p:cNvSpPr>
          <p:nvPr>
            <p:ph type="sldNum" sz="quarter" idx="5"/>
          </p:nvPr>
        </p:nvSpPr>
        <p:spPr/>
        <p:txBody>
          <a:bodyPr/>
          <a:lstStyle/>
          <a:p>
            <a:fld id="{D0BC346B-06F2-6141-895E-093C6600B49F}" type="slidenum">
              <a:rPr lang="en-US" smtClean="0"/>
              <a:t>1</a:t>
            </a:fld>
            <a:endParaRPr lang="en-US"/>
          </a:p>
        </p:txBody>
      </p:sp>
    </p:spTree>
    <p:extLst>
      <p:ext uri="{BB962C8B-B14F-4D97-AF65-F5344CB8AC3E}">
        <p14:creationId xmlns:p14="http://schemas.microsoft.com/office/powerpoint/2010/main" val="135948192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D0BC346B-06F2-6141-895E-093C6600B49F}" type="slidenum">
              <a:rPr lang="en-US" smtClean="0"/>
              <a:t>2</a:t>
            </a:fld>
            <a:endParaRPr lang="en-US"/>
          </a:p>
        </p:txBody>
      </p:sp>
    </p:spTree>
    <p:extLst>
      <p:ext uri="{BB962C8B-B14F-4D97-AF65-F5344CB8AC3E}">
        <p14:creationId xmlns:p14="http://schemas.microsoft.com/office/powerpoint/2010/main" val="396793515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D0BC346B-06F2-6141-895E-093C6600B49F}" type="slidenum">
              <a:rPr lang="en-US" smtClean="0"/>
              <a:t>4</a:t>
            </a:fld>
            <a:endParaRPr lang="en-US"/>
          </a:p>
        </p:txBody>
      </p:sp>
    </p:spTree>
    <p:extLst>
      <p:ext uri="{BB962C8B-B14F-4D97-AF65-F5344CB8AC3E}">
        <p14:creationId xmlns:p14="http://schemas.microsoft.com/office/powerpoint/2010/main" val="96145480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D0BC346B-06F2-6141-895E-093C6600B49F}" type="slidenum">
              <a:rPr lang="en-US" smtClean="0"/>
              <a:t>5</a:t>
            </a:fld>
            <a:endParaRPr lang="en-US"/>
          </a:p>
        </p:txBody>
      </p:sp>
    </p:spTree>
    <p:extLst>
      <p:ext uri="{BB962C8B-B14F-4D97-AF65-F5344CB8AC3E}">
        <p14:creationId xmlns:p14="http://schemas.microsoft.com/office/powerpoint/2010/main" val="323659709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Narration: This table offers a clearer understanding of how the two care approaches differ in terms of goals, treatment strategies, eligibility, and the time frame of care</a:t>
            </a:r>
          </a:p>
        </p:txBody>
      </p:sp>
      <p:sp>
        <p:nvSpPr>
          <p:cNvPr id="4" name="Slide Number Placeholder 3"/>
          <p:cNvSpPr>
            <a:spLocks noGrp="1"/>
          </p:cNvSpPr>
          <p:nvPr>
            <p:ph type="sldNum" sz="quarter" idx="5"/>
          </p:nvPr>
        </p:nvSpPr>
        <p:spPr/>
        <p:txBody>
          <a:bodyPr/>
          <a:lstStyle/>
          <a:p>
            <a:fld id="{D0BC346B-06F2-6141-895E-093C6600B49F}" type="slidenum">
              <a:rPr lang="en-US" smtClean="0"/>
              <a:t>6</a:t>
            </a:fld>
            <a:endParaRPr lang="en-US"/>
          </a:p>
        </p:txBody>
      </p:sp>
    </p:spTree>
    <p:extLst>
      <p:ext uri="{BB962C8B-B14F-4D97-AF65-F5344CB8AC3E}">
        <p14:creationId xmlns:p14="http://schemas.microsoft.com/office/powerpoint/2010/main" val="103800405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a:t>Narration: Palliative care providers treat patients with serious or chronic illnesses, including but not limited to the list below. </a:t>
            </a:r>
          </a:p>
          <a:p>
            <a:endParaRPr lang="en-US"/>
          </a:p>
        </p:txBody>
      </p:sp>
      <p:sp>
        <p:nvSpPr>
          <p:cNvPr id="4" name="Slide Number Placeholder 3"/>
          <p:cNvSpPr>
            <a:spLocks noGrp="1"/>
          </p:cNvSpPr>
          <p:nvPr>
            <p:ph type="sldNum" sz="quarter" idx="5"/>
          </p:nvPr>
        </p:nvSpPr>
        <p:spPr/>
        <p:txBody>
          <a:bodyPr/>
          <a:lstStyle/>
          <a:p>
            <a:fld id="{D0BC346B-06F2-6141-895E-093C6600B49F}" type="slidenum">
              <a:rPr lang="en-US" smtClean="0"/>
              <a:t>7</a:t>
            </a:fld>
            <a:endParaRPr lang="en-US"/>
          </a:p>
        </p:txBody>
      </p:sp>
    </p:spTree>
    <p:extLst>
      <p:ext uri="{BB962C8B-B14F-4D97-AF65-F5344CB8AC3E}">
        <p14:creationId xmlns:p14="http://schemas.microsoft.com/office/powerpoint/2010/main" val="382806208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R="0" lvl="0" defTabSz="685800" fontAlgn="base">
              <a:lnSpc>
                <a:spcPct val="120000"/>
              </a:lnSpc>
              <a:spcBef>
                <a:spcPts val="1800"/>
              </a:spcBef>
              <a:spcAft>
                <a:spcPct val="0"/>
              </a:spcAft>
              <a:buClrTx/>
              <a:buSzTx/>
              <a:tabLst/>
            </a:pPr>
            <a:r>
              <a:rPr lang="en-US" b="0" err="1"/>
              <a:t>Narratiion</a:t>
            </a:r>
            <a:r>
              <a:rPr lang="en-US" b="0"/>
              <a:t>: </a:t>
            </a:r>
            <a:r>
              <a:rPr kumimoji="0" lang="en-US" altLang="en-US" sz="900" b="0" i="0" u="none" strike="noStrike" cap="none" normalizeH="0" baseline="0">
                <a:ln>
                  <a:noFill/>
                </a:ln>
                <a:solidFill>
                  <a:schemeClr val="bg2"/>
                </a:solidFill>
                <a:effectLst/>
              </a:rPr>
              <a:t>Here’s a simplified table chart of common symptoms (but not all symptoms) managed by palliative care and their management approaches. </a:t>
            </a:r>
          </a:p>
          <a:p>
            <a:pPr marR="0" lvl="0" defTabSz="685800" fontAlgn="base">
              <a:lnSpc>
                <a:spcPct val="120000"/>
              </a:lnSpc>
              <a:spcBef>
                <a:spcPts val="1800"/>
              </a:spcBef>
              <a:spcAft>
                <a:spcPct val="0"/>
              </a:spcAft>
              <a:buClrTx/>
              <a:buSzTx/>
              <a:tabLst/>
            </a:pPr>
            <a:r>
              <a:rPr kumimoji="0" lang="en-US" altLang="en-US" sz="900" b="0" i="0" u="none" strike="noStrike" cap="none" normalizeH="0" baseline="0">
                <a:ln>
                  <a:noFill/>
                </a:ln>
                <a:solidFill>
                  <a:schemeClr val="bg2"/>
                </a:solidFill>
                <a:effectLst/>
              </a:rPr>
              <a:t>This table summarizes the common symptoms seen in palliative care and typical management approaches to relieve discomfort and improve quality of life.</a:t>
            </a:r>
          </a:p>
          <a:p>
            <a:endParaRPr lang="en-US"/>
          </a:p>
        </p:txBody>
      </p:sp>
      <p:sp>
        <p:nvSpPr>
          <p:cNvPr id="4" name="Slide Number Placeholder 3"/>
          <p:cNvSpPr>
            <a:spLocks noGrp="1"/>
          </p:cNvSpPr>
          <p:nvPr>
            <p:ph type="sldNum" sz="quarter" idx="5"/>
          </p:nvPr>
        </p:nvSpPr>
        <p:spPr/>
        <p:txBody>
          <a:bodyPr/>
          <a:lstStyle/>
          <a:p>
            <a:fld id="{D0BC346B-06F2-6141-895E-093C6600B49F}" type="slidenum">
              <a:rPr lang="en-US" smtClean="0"/>
              <a:t>8</a:t>
            </a:fld>
            <a:endParaRPr lang="en-US"/>
          </a:p>
        </p:txBody>
      </p:sp>
    </p:spTree>
    <p:extLst>
      <p:ext uri="{BB962C8B-B14F-4D97-AF65-F5344CB8AC3E}">
        <p14:creationId xmlns:p14="http://schemas.microsoft.com/office/powerpoint/2010/main" val="154881893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D0BC346B-06F2-6141-895E-093C6600B49F}" type="slidenum">
              <a:rPr lang="en-US" smtClean="0"/>
              <a:t>10</a:t>
            </a:fld>
            <a:endParaRPr lang="en-US"/>
          </a:p>
        </p:txBody>
      </p:sp>
    </p:spTree>
    <p:extLst>
      <p:ext uri="{BB962C8B-B14F-4D97-AF65-F5344CB8AC3E}">
        <p14:creationId xmlns:p14="http://schemas.microsoft.com/office/powerpoint/2010/main" val="163584724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D0BC346B-06F2-6141-895E-093C6600B49F}" type="slidenum">
              <a:rPr lang="en-US" smtClean="0"/>
              <a:t>11</a:t>
            </a:fld>
            <a:endParaRPr lang="en-US"/>
          </a:p>
        </p:txBody>
      </p:sp>
    </p:spTree>
    <p:extLst>
      <p:ext uri="{BB962C8B-B14F-4D97-AF65-F5344CB8AC3E}">
        <p14:creationId xmlns:p14="http://schemas.microsoft.com/office/powerpoint/2010/main" val="54951107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D0BC346B-06F2-6141-895E-093C6600B49F}" type="slidenum">
              <a:rPr lang="en-US" smtClean="0"/>
              <a:t>12</a:t>
            </a:fld>
            <a:endParaRPr lang="en-US"/>
          </a:p>
        </p:txBody>
      </p:sp>
    </p:spTree>
    <p:extLst>
      <p:ext uri="{BB962C8B-B14F-4D97-AF65-F5344CB8AC3E}">
        <p14:creationId xmlns:p14="http://schemas.microsoft.com/office/powerpoint/2010/main" val="3280857973"/>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FF904625-5CA5-534E-BCBB-4035670A42EE}"/>
              </a:ext>
            </a:extLst>
          </p:cNvPr>
          <p:cNvPicPr>
            <a:picLocks noChangeAspect="1"/>
          </p:cNvPicPr>
          <p:nvPr userDrawn="1"/>
        </p:nvPicPr>
        <p:blipFill>
          <a:blip r:embed="rId2"/>
          <a:stretch>
            <a:fillRect/>
          </a:stretch>
        </p:blipFill>
        <p:spPr>
          <a:xfrm>
            <a:off x="3175" y="0"/>
            <a:ext cx="9140825" cy="5144393"/>
          </a:xfrm>
          <a:prstGeom prst="rect">
            <a:avLst/>
          </a:prstGeom>
        </p:spPr>
      </p:pic>
      <p:pic>
        <p:nvPicPr>
          <p:cNvPr id="11" name="Picture 10">
            <a:extLst>
              <a:ext uri="{FF2B5EF4-FFF2-40B4-BE49-F238E27FC236}">
                <a16:creationId xmlns:a16="http://schemas.microsoft.com/office/drawing/2014/main" id="{9833C67A-4347-B349-A7FE-F959C478721E}"/>
              </a:ext>
            </a:extLst>
          </p:cNvPr>
          <p:cNvPicPr>
            <a:picLocks noChangeAspect="1"/>
          </p:cNvPicPr>
          <p:nvPr userDrawn="1"/>
        </p:nvPicPr>
        <p:blipFill>
          <a:blip r:embed="rId3"/>
          <a:stretch>
            <a:fillRect/>
          </a:stretch>
        </p:blipFill>
        <p:spPr>
          <a:xfrm>
            <a:off x="800009" y="4316759"/>
            <a:ext cx="1431135" cy="456075"/>
          </a:xfrm>
          <a:prstGeom prst="rect">
            <a:avLst/>
          </a:prstGeom>
        </p:spPr>
      </p:pic>
      <p:sp>
        <p:nvSpPr>
          <p:cNvPr id="12" name="Text Placeholder 8">
            <a:extLst>
              <a:ext uri="{FF2B5EF4-FFF2-40B4-BE49-F238E27FC236}">
                <a16:creationId xmlns:a16="http://schemas.microsoft.com/office/drawing/2014/main" id="{BF1EA892-1B79-7240-8655-304F8491C6BA}"/>
              </a:ext>
            </a:extLst>
          </p:cNvPr>
          <p:cNvSpPr txBox="1">
            <a:spLocks/>
          </p:cNvSpPr>
          <p:nvPr userDrawn="1"/>
        </p:nvSpPr>
        <p:spPr>
          <a:xfrm>
            <a:off x="7151931" y="4445807"/>
            <a:ext cx="1274708" cy="258532"/>
          </a:xfrm>
          <a:prstGeom prst="rect">
            <a:avLst/>
          </a:prstGeom>
        </p:spPr>
        <p:txBody>
          <a:bodyPr wrap="none">
            <a:spAutoFit/>
          </a:bodyPr>
          <a:lstStyle>
            <a:lvl1pPr marL="0" indent="0" algn="r" defTabSz="914400" rtl="0" eaLnBrk="1" latinLnBrk="0" hangingPunct="1">
              <a:lnSpc>
                <a:spcPct val="90000"/>
              </a:lnSpc>
              <a:spcBef>
                <a:spcPts val="1000"/>
              </a:spcBef>
              <a:buFontTx/>
              <a:buNone/>
              <a:defRPr sz="1800" b="0" i="0" kern="1200" baseline="0">
                <a:solidFill>
                  <a:srgbClr val="898989"/>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200" b="1" i="0" kern="1200" baseline="0">
                <a:solidFill>
                  <a:srgbClr val="898989"/>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200" b="1" i="0" kern="1200" baseline="0">
                <a:solidFill>
                  <a:srgbClr val="898989"/>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200" b="1" i="0" kern="1200" baseline="0">
                <a:solidFill>
                  <a:srgbClr val="898989"/>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200" b="1" i="0" kern="1200" baseline="0">
                <a:solidFill>
                  <a:srgbClr val="898989"/>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a:r>
              <a:rPr lang="en-US" sz="1200" baseline="0">
                <a:solidFill>
                  <a:schemeClr val="bg2"/>
                </a:solidFill>
                <a:latin typeface="Arial" panose="020B0604020202020204" pitchFamily="34" charset="0"/>
              </a:rPr>
              <a:t>cedars-</a:t>
            </a:r>
            <a:r>
              <a:rPr lang="en-US" sz="1200" baseline="0" err="1">
                <a:solidFill>
                  <a:schemeClr val="bg2"/>
                </a:solidFill>
                <a:latin typeface="Arial" panose="020B0604020202020204" pitchFamily="34" charset="0"/>
              </a:rPr>
              <a:t>sinai.org</a:t>
            </a:r>
            <a:endParaRPr lang="en-US" sz="1200" baseline="0">
              <a:solidFill>
                <a:schemeClr val="bg2"/>
              </a:solidFill>
              <a:latin typeface="Arial" panose="020B0604020202020204" pitchFamily="34" charset="0"/>
            </a:endParaRPr>
          </a:p>
        </p:txBody>
      </p:sp>
      <p:sp>
        <p:nvSpPr>
          <p:cNvPr id="2" name="Title 1"/>
          <p:cNvSpPr>
            <a:spLocks noGrp="1"/>
          </p:cNvSpPr>
          <p:nvPr>
            <p:ph type="ctrTitle"/>
          </p:nvPr>
        </p:nvSpPr>
        <p:spPr>
          <a:xfrm>
            <a:off x="694427" y="205170"/>
            <a:ext cx="7732212" cy="1790700"/>
          </a:xfrm>
        </p:spPr>
        <p:txBody>
          <a:bodyPr anchor="b"/>
          <a:lstStyle>
            <a:lvl1pPr algn="l">
              <a:defRPr sz="2800"/>
            </a:lvl1pPr>
          </a:lstStyle>
          <a:p>
            <a:r>
              <a:rPr lang="en-US"/>
              <a:t>Click to edit Master title style</a:t>
            </a:r>
          </a:p>
        </p:txBody>
      </p:sp>
      <p:sp>
        <p:nvSpPr>
          <p:cNvPr id="3" name="Subtitle 2"/>
          <p:cNvSpPr>
            <a:spLocks noGrp="1"/>
          </p:cNvSpPr>
          <p:nvPr>
            <p:ph type="subTitle" idx="1"/>
          </p:nvPr>
        </p:nvSpPr>
        <p:spPr>
          <a:xfrm>
            <a:off x="694426" y="2132910"/>
            <a:ext cx="7732211" cy="1241822"/>
          </a:xfrm>
        </p:spPr>
        <p:txBody>
          <a:bodyPr anchor="t"/>
          <a:lstStyle>
            <a:lvl1pPr marL="0" indent="0" algn="l">
              <a:buNone/>
              <a:defRPr sz="1800" b="0">
                <a:solidFill>
                  <a:schemeClr val="bg2"/>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Tree>
    <p:extLst>
      <p:ext uri="{BB962C8B-B14F-4D97-AF65-F5344CB8AC3E}">
        <p14:creationId xmlns:p14="http://schemas.microsoft.com/office/powerpoint/2010/main" val="30297189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628650" y="1197864"/>
            <a:ext cx="7891272" cy="3209544"/>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339919A-1AF4-8143-B305-C972D12AEE0C}" type="slidenum">
              <a:rPr lang="en-US" smtClean="0"/>
              <a:t>‹#›</a:t>
            </a:fld>
            <a:endParaRPr lang="en-US"/>
          </a:p>
        </p:txBody>
      </p:sp>
    </p:spTree>
    <p:extLst>
      <p:ext uri="{BB962C8B-B14F-4D97-AF65-F5344CB8AC3E}">
        <p14:creationId xmlns:p14="http://schemas.microsoft.com/office/powerpoint/2010/main" val="35591400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Section Header">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4053B833-53E2-D644-BFC7-C84D14068C80}"/>
              </a:ext>
            </a:extLst>
          </p:cNvPr>
          <p:cNvPicPr>
            <a:picLocks noChangeAspect="1"/>
          </p:cNvPicPr>
          <p:nvPr userDrawn="1"/>
        </p:nvPicPr>
        <p:blipFill>
          <a:blip r:embed="rId2"/>
          <a:stretch>
            <a:fillRect/>
          </a:stretch>
        </p:blipFill>
        <p:spPr>
          <a:xfrm>
            <a:off x="3175" y="0"/>
            <a:ext cx="9140825" cy="5144393"/>
          </a:xfrm>
          <a:prstGeom prst="rect">
            <a:avLst/>
          </a:prstGeom>
        </p:spPr>
      </p:pic>
      <p:pic>
        <p:nvPicPr>
          <p:cNvPr id="13" name="Picture 12">
            <a:extLst>
              <a:ext uri="{FF2B5EF4-FFF2-40B4-BE49-F238E27FC236}">
                <a16:creationId xmlns:a16="http://schemas.microsoft.com/office/drawing/2014/main" id="{AF141770-E38C-064F-9CEF-BBC32DE3C733}"/>
              </a:ext>
            </a:extLst>
          </p:cNvPr>
          <p:cNvPicPr>
            <a:picLocks noChangeAspect="1"/>
          </p:cNvPicPr>
          <p:nvPr userDrawn="1"/>
        </p:nvPicPr>
        <p:blipFill>
          <a:blip r:embed="rId3"/>
          <a:stretch>
            <a:fillRect/>
          </a:stretch>
        </p:blipFill>
        <p:spPr>
          <a:xfrm>
            <a:off x="800009" y="4316759"/>
            <a:ext cx="1431135" cy="456075"/>
          </a:xfrm>
          <a:prstGeom prst="rect">
            <a:avLst/>
          </a:prstGeom>
        </p:spPr>
      </p:pic>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339919A-1AF4-8143-B305-C972D12AEE0C}" type="slidenum">
              <a:rPr lang="en-US" smtClean="0"/>
              <a:t>‹#›</a:t>
            </a:fld>
            <a:endParaRPr lang="en-US"/>
          </a:p>
        </p:txBody>
      </p:sp>
      <p:sp>
        <p:nvSpPr>
          <p:cNvPr id="10" name="Title 1">
            <a:extLst>
              <a:ext uri="{FF2B5EF4-FFF2-40B4-BE49-F238E27FC236}">
                <a16:creationId xmlns:a16="http://schemas.microsoft.com/office/drawing/2014/main" id="{1EE76491-7464-E849-A9B8-93DF37B28910}"/>
              </a:ext>
            </a:extLst>
          </p:cNvPr>
          <p:cNvSpPr>
            <a:spLocks noGrp="1"/>
          </p:cNvSpPr>
          <p:nvPr>
            <p:ph type="ctrTitle"/>
          </p:nvPr>
        </p:nvSpPr>
        <p:spPr>
          <a:xfrm>
            <a:off x="694427" y="458743"/>
            <a:ext cx="7732212" cy="1790700"/>
          </a:xfrm>
        </p:spPr>
        <p:txBody>
          <a:bodyPr anchor="b"/>
          <a:lstStyle>
            <a:lvl1pPr algn="l">
              <a:defRPr sz="2800"/>
            </a:lvl1pPr>
          </a:lstStyle>
          <a:p>
            <a:r>
              <a:rPr lang="en-US"/>
              <a:t>Click to edit Master title style</a:t>
            </a:r>
          </a:p>
        </p:txBody>
      </p:sp>
      <p:sp>
        <p:nvSpPr>
          <p:cNvPr id="11" name="Subtitle 2">
            <a:extLst>
              <a:ext uri="{FF2B5EF4-FFF2-40B4-BE49-F238E27FC236}">
                <a16:creationId xmlns:a16="http://schemas.microsoft.com/office/drawing/2014/main" id="{765A7F18-FD1A-FB46-A6B2-D60941384E43}"/>
              </a:ext>
            </a:extLst>
          </p:cNvPr>
          <p:cNvSpPr>
            <a:spLocks noGrp="1"/>
          </p:cNvSpPr>
          <p:nvPr>
            <p:ph type="subTitle" idx="1"/>
          </p:nvPr>
        </p:nvSpPr>
        <p:spPr>
          <a:xfrm>
            <a:off x="694426" y="2701528"/>
            <a:ext cx="7732211" cy="1241822"/>
          </a:xfrm>
        </p:spPr>
        <p:txBody>
          <a:bodyPr anchor="t"/>
          <a:lstStyle>
            <a:lvl1pPr marL="0" indent="0" algn="l">
              <a:buNone/>
              <a:defRPr sz="1800" b="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Tree>
    <p:extLst>
      <p:ext uri="{BB962C8B-B14F-4D97-AF65-F5344CB8AC3E}">
        <p14:creationId xmlns:p14="http://schemas.microsoft.com/office/powerpoint/2010/main" val="13589091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28650" y="1197864"/>
            <a:ext cx="3886200" cy="3263504"/>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29150" y="1197864"/>
            <a:ext cx="3886200" cy="3263504"/>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339919A-1AF4-8143-B305-C972D12AEE0C}" type="slidenum">
              <a:rPr lang="en-US" smtClean="0"/>
              <a:t>‹#›</a:t>
            </a:fld>
            <a:endParaRPr lang="en-US"/>
          </a:p>
        </p:txBody>
      </p:sp>
    </p:spTree>
    <p:extLst>
      <p:ext uri="{BB962C8B-B14F-4D97-AF65-F5344CB8AC3E}">
        <p14:creationId xmlns:p14="http://schemas.microsoft.com/office/powerpoint/2010/main" val="38077104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629842" y="1197864"/>
            <a:ext cx="3868340" cy="617934"/>
          </a:xfrm>
        </p:spPr>
        <p:txBody>
          <a:bodyPr anchor="ctr"/>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Content Placeholder 3"/>
          <p:cNvSpPr>
            <a:spLocks noGrp="1"/>
          </p:cNvSpPr>
          <p:nvPr>
            <p:ph sz="half" idx="2"/>
          </p:nvPr>
        </p:nvSpPr>
        <p:spPr>
          <a:xfrm>
            <a:off x="629842" y="1878807"/>
            <a:ext cx="3868340" cy="2641436"/>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29150" y="1197864"/>
            <a:ext cx="3887391" cy="617934"/>
          </a:xfrm>
        </p:spPr>
        <p:txBody>
          <a:bodyPr anchor="ctr"/>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Content Placeholder 5"/>
          <p:cNvSpPr>
            <a:spLocks noGrp="1"/>
          </p:cNvSpPr>
          <p:nvPr>
            <p:ph sz="quarter" idx="4"/>
          </p:nvPr>
        </p:nvSpPr>
        <p:spPr>
          <a:xfrm>
            <a:off x="4629150" y="1878807"/>
            <a:ext cx="3887391" cy="2641436"/>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339919A-1AF4-8143-B305-C972D12AEE0C}" type="slidenum">
              <a:rPr lang="en-US" smtClean="0"/>
              <a:t>‹#›</a:t>
            </a:fld>
            <a:endParaRPr lang="en-US"/>
          </a:p>
        </p:txBody>
      </p:sp>
      <p:sp>
        <p:nvSpPr>
          <p:cNvPr id="10" name="Title 1">
            <a:extLst>
              <a:ext uri="{FF2B5EF4-FFF2-40B4-BE49-F238E27FC236}">
                <a16:creationId xmlns:a16="http://schemas.microsoft.com/office/drawing/2014/main" id="{B3335D5F-63FA-C841-9C71-BE9D893F78DF}"/>
              </a:ext>
            </a:extLst>
          </p:cNvPr>
          <p:cNvSpPr>
            <a:spLocks noGrp="1"/>
          </p:cNvSpPr>
          <p:nvPr>
            <p:ph type="title"/>
          </p:nvPr>
        </p:nvSpPr>
        <p:spPr>
          <a:xfrm>
            <a:off x="628650" y="38420"/>
            <a:ext cx="7886700" cy="937260"/>
          </a:xfrm>
        </p:spPr>
        <p:txBody>
          <a:bodyPr/>
          <a:lstStyle/>
          <a:p>
            <a:r>
              <a:rPr lang="en-US"/>
              <a:t>Click to edit Master title style</a:t>
            </a:r>
          </a:p>
        </p:txBody>
      </p:sp>
    </p:spTree>
    <p:extLst>
      <p:ext uri="{BB962C8B-B14F-4D97-AF65-F5344CB8AC3E}">
        <p14:creationId xmlns:p14="http://schemas.microsoft.com/office/powerpoint/2010/main" val="25808123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339919A-1AF4-8143-B305-C972D12AEE0C}" type="slidenum">
              <a:rPr lang="en-US" smtClean="0"/>
              <a:t>‹#›</a:t>
            </a:fld>
            <a:endParaRPr lang="en-US"/>
          </a:p>
        </p:txBody>
      </p:sp>
    </p:spTree>
    <p:extLst>
      <p:ext uri="{BB962C8B-B14F-4D97-AF65-F5344CB8AC3E}">
        <p14:creationId xmlns:p14="http://schemas.microsoft.com/office/powerpoint/2010/main" val="9137631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339919A-1AF4-8143-B305-C972D12AEE0C}" type="slidenum">
              <a:rPr lang="en-US" smtClean="0"/>
              <a:t>‹#›</a:t>
            </a:fld>
            <a:endParaRPr lang="en-US"/>
          </a:p>
        </p:txBody>
      </p:sp>
    </p:spTree>
    <p:extLst>
      <p:ext uri="{BB962C8B-B14F-4D97-AF65-F5344CB8AC3E}">
        <p14:creationId xmlns:p14="http://schemas.microsoft.com/office/powerpoint/2010/main" val="1748173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F33A8FC1-DF2B-7449-9CB8-118835B2CDDC}"/>
              </a:ext>
            </a:extLst>
          </p:cNvPr>
          <p:cNvSpPr>
            <a:spLocks noGrp="1"/>
          </p:cNvSpPr>
          <p:nvPr>
            <p:ph sz="quarter" idx="15"/>
          </p:nvPr>
        </p:nvSpPr>
        <p:spPr>
          <a:xfrm>
            <a:off x="630936" y="1197864"/>
            <a:ext cx="3435350" cy="3238500"/>
          </a:xfrm>
          <a:prstGeom prst="rect">
            <a:avLst/>
          </a:prstGeom>
        </p:spPr>
        <p:txBody>
          <a:bodyPr vert="horz" lIns="91440" tIns="45720" rIns="91440" bIns="45720" rtlCol="0">
            <a:noAutofit/>
          </a:bodyPr>
          <a:lstStyle>
            <a:lvl1pPr>
              <a:defRPr lang="en-US" dirty="0" smtClean="0"/>
            </a:lvl1pPr>
            <a:lvl2pPr>
              <a:defRPr lang="en-US" dirty="0" smtClean="0"/>
            </a:lvl2pPr>
            <a:lvl3pPr>
              <a:defRPr lang="en-US" dirty="0" smtClean="0"/>
            </a:lvl3pPr>
            <a:lvl4pPr>
              <a:defRPr lang="en-US" dirty="0" smtClean="0"/>
            </a:lvl4pPr>
            <a:lvl5pPr>
              <a:defRPr lang="en-US" dirty="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Title 1"/>
          <p:cNvSpPr>
            <a:spLocks noGrp="1"/>
          </p:cNvSpPr>
          <p:nvPr>
            <p:ph type="title" hasCustomPrompt="1"/>
          </p:nvPr>
        </p:nvSpPr>
        <p:spPr>
          <a:xfrm>
            <a:off x="630936" y="0"/>
            <a:ext cx="7891272" cy="946216"/>
          </a:xfrm>
          <a:prstGeom prst="rect">
            <a:avLst/>
          </a:prstGeom>
        </p:spPr>
        <p:txBody>
          <a:bodyPr vert="horz" lIns="91440" tIns="45720" rIns="91440" bIns="45720" rtlCol="0" anchor="ctr" anchorCtr="0">
            <a:noAutofit/>
          </a:bodyPr>
          <a:lstStyle>
            <a:lvl1pPr>
              <a:defRPr lang="en-US" dirty="0"/>
            </a:lvl1pPr>
          </a:lstStyle>
          <a:p>
            <a:pPr lvl="0">
              <a:lnSpc>
                <a:spcPct val="90000"/>
              </a:lnSpc>
            </a:pPr>
            <a:r>
              <a:rPr lang="en-US"/>
              <a:t>Click to edit master title style</a:t>
            </a:r>
          </a:p>
        </p:txBody>
      </p:sp>
      <p:sp>
        <p:nvSpPr>
          <p:cNvPr id="7" name="Footer Placeholder 4">
            <a:extLst>
              <a:ext uri="{FF2B5EF4-FFF2-40B4-BE49-F238E27FC236}">
                <a16:creationId xmlns:a16="http://schemas.microsoft.com/office/drawing/2014/main" id="{AAE964F8-2D33-304D-B7C0-732D653401D4}"/>
              </a:ext>
            </a:extLst>
          </p:cNvPr>
          <p:cNvSpPr>
            <a:spLocks noGrp="1"/>
          </p:cNvSpPr>
          <p:nvPr>
            <p:ph type="ftr" sz="quarter" idx="3"/>
          </p:nvPr>
        </p:nvSpPr>
        <p:spPr>
          <a:xfrm>
            <a:off x="2656936" y="4767263"/>
            <a:ext cx="5862986" cy="273844"/>
          </a:xfrm>
          <a:prstGeom prst="rect">
            <a:avLst/>
          </a:prstGeom>
        </p:spPr>
        <p:txBody>
          <a:bodyPr vert="horz" lIns="91440" tIns="45720" rIns="91440" bIns="45720" rtlCol="0" anchor="ctr"/>
          <a:lstStyle>
            <a:lvl1pPr algn="r">
              <a:defRPr sz="800">
                <a:solidFill>
                  <a:schemeClr val="bg2"/>
                </a:solidFill>
              </a:defRPr>
            </a:lvl1pPr>
          </a:lstStyle>
          <a:p>
            <a:endParaRPr lang="en-US"/>
          </a:p>
        </p:txBody>
      </p:sp>
      <p:sp>
        <p:nvSpPr>
          <p:cNvPr id="9" name="Slide Number Placeholder 5">
            <a:extLst>
              <a:ext uri="{FF2B5EF4-FFF2-40B4-BE49-F238E27FC236}">
                <a16:creationId xmlns:a16="http://schemas.microsoft.com/office/drawing/2014/main" id="{51E1F0D4-E34C-5C43-834A-CBB0D443F1BC}"/>
              </a:ext>
            </a:extLst>
          </p:cNvPr>
          <p:cNvSpPr>
            <a:spLocks noGrp="1"/>
          </p:cNvSpPr>
          <p:nvPr>
            <p:ph type="sldNum" sz="quarter" idx="4"/>
          </p:nvPr>
        </p:nvSpPr>
        <p:spPr>
          <a:xfrm>
            <a:off x="8576586" y="4796463"/>
            <a:ext cx="309700" cy="215444"/>
          </a:xfrm>
          <a:prstGeom prst="rect">
            <a:avLst/>
          </a:prstGeom>
        </p:spPr>
        <p:txBody>
          <a:bodyPr vert="horz" wrap="none" lIns="91440" tIns="45720" rIns="91440" bIns="45720" rtlCol="0" anchor="ctr">
            <a:spAutoFit/>
          </a:bodyPr>
          <a:lstStyle>
            <a:lvl1pPr algn="r">
              <a:defRPr sz="800">
                <a:solidFill>
                  <a:schemeClr val="bg2"/>
                </a:solidFill>
              </a:defRPr>
            </a:lvl1pPr>
          </a:lstStyle>
          <a:p>
            <a:fld id="{5339919A-1AF4-8143-B305-C972D12AEE0C}" type="slidenum">
              <a:rPr lang="en-US" smtClean="0"/>
              <a:pPr/>
              <a:t>‹#›</a:t>
            </a:fld>
            <a:endParaRPr lang="en-US"/>
          </a:p>
        </p:txBody>
      </p:sp>
      <p:sp>
        <p:nvSpPr>
          <p:cNvPr id="10" name="Picture Placeholder 2">
            <a:extLst>
              <a:ext uri="{FF2B5EF4-FFF2-40B4-BE49-F238E27FC236}">
                <a16:creationId xmlns:a16="http://schemas.microsoft.com/office/drawing/2014/main" id="{E8B3510E-CE8D-FD43-BADA-DC1D8635A0B0}"/>
              </a:ext>
            </a:extLst>
          </p:cNvPr>
          <p:cNvSpPr>
            <a:spLocks noGrp="1"/>
          </p:cNvSpPr>
          <p:nvPr>
            <p:ph type="pic" idx="16"/>
          </p:nvPr>
        </p:nvSpPr>
        <p:spPr>
          <a:xfrm>
            <a:off x="5253718" y="1200150"/>
            <a:ext cx="3992336" cy="3086100"/>
          </a:xfrm>
          <a:prstGeom prst="roundRect">
            <a:avLst>
              <a:gd name="adj" fmla="val 2261"/>
            </a:avLst>
          </a:prstGeom>
          <a:solidFill>
            <a:schemeClr val="bg1">
              <a:lumMod val="85000"/>
            </a:schemeClr>
          </a:solidFill>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p>
        </p:txBody>
      </p:sp>
    </p:spTree>
    <p:extLst>
      <p:ext uri="{BB962C8B-B14F-4D97-AF65-F5344CB8AC3E}">
        <p14:creationId xmlns:p14="http://schemas.microsoft.com/office/powerpoint/2010/main" val="19592167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_Picture with Caption">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F33A8FC1-DF2B-7449-9CB8-118835B2CDDC}"/>
              </a:ext>
            </a:extLst>
          </p:cNvPr>
          <p:cNvSpPr>
            <a:spLocks noGrp="1"/>
          </p:cNvSpPr>
          <p:nvPr>
            <p:ph sz="quarter" idx="15"/>
          </p:nvPr>
        </p:nvSpPr>
        <p:spPr>
          <a:xfrm>
            <a:off x="630936" y="1197864"/>
            <a:ext cx="3435350" cy="3238500"/>
          </a:xfrm>
          <a:prstGeom prst="rect">
            <a:avLst/>
          </a:prstGeom>
        </p:spPr>
        <p:txBody>
          <a:bodyPr vert="horz" lIns="91440" tIns="45720" rIns="91440" bIns="45720" rtlCol="0">
            <a:noAutofit/>
          </a:bodyPr>
          <a:lstStyle>
            <a:lvl1pPr>
              <a:defRPr lang="en-US" dirty="0" smtClean="0"/>
            </a:lvl1pPr>
            <a:lvl2pPr>
              <a:defRPr lang="en-US" dirty="0" smtClean="0"/>
            </a:lvl2pPr>
            <a:lvl3pPr>
              <a:defRPr lang="en-US" dirty="0" smtClean="0"/>
            </a:lvl3pPr>
            <a:lvl4pPr>
              <a:defRPr lang="en-US" dirty="0" smtClean="0"/>
            </a:lvl4pPr>
            <a:lvl5pPr>
              <a:defRPr lang="en-US" dirty="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Title 1"/>
          <p:cNvSpPr>
            <a:spLocks noGrp="1"/>
          </p:cNvSpPr>
          <p:nvPr>
            <p:ph type="title" hasCustomPrompt="1"/>
          </p:nvPr>
        </p:nvSpPr>
        <p:spPr>
          <a:xfrm>
            <a:off x="630936" y="0"/>
            <a:ext cx="7891272" cy="946216"/>
          </a:xfrm>
          <a:prstGeom prst="rect">
            <a:avLst/>
          </a:prstGeom>
        </p:spPr>
        <p:txBody>
          <a:bodyPr vert="horz" lIns="91440" tIns="45720" rIns="91440" bIns="45720" rtlCol="0" anchor="ctr" anchorCtr="0">
            <a:noAutofit/>
          </a:bodyPr>
          <a:lstStyle>
            <a:lvl1pPr>
              <a:defRPr lang="en-US" dirty="0"/>
            </a:lvl1pPr>
          </a:lstStyle>
          <a:p>
            <a:pPr lvl="0">
              <a:lnSpc>
                <a:spcPct val="90000"/>
              </a:lnSpc>
            </a:pPr>
            <a:r>
              <a:rPr lang="en-US"/>
              <a:t>Click to edit master title style</a:t>
            </a:r>
          </a:p>
        </p:txBody>
      </p:sp>
      <p:sp>
        <p:nvSpPr>
          <p:cNvPr id="7" name="Footer Placeholder 4">
            <a:extLst>
              <a:ext uri="{FF2B5EF4-FFF2-40B4-BE49-F238E27FC236}">
                <a16:creationId xmlns:a16="http://schemas.microsoft.com/office/drawing/2014/main" id="{AAE964F8-2D33-304D-B7C0-732D653401D4}"/>
              </a:ext>
            </a:extLst>
          </p:cNvPr>
          <p:cNvSpPr>
            <a:spLocks noGrp="1"/>
          </p:cNvSpPr>
          <p:nvPr>
            <p:ph type="ftr" sz="quarter" idx="3"/>
          </p:nvPr>
        </p:nvSpPr>
        <p:spPr>
          <a:xfrm>
            <a:off x="2656936" y="4767263"/>
            <a:ext cx="5862986" cy="273844"/>
          </a:xfrm>
          <a:prstGeom prst="rect">
            <a:avLst/>
          </a:prstGeom>
        </p:spPr>
        <p:txBody>
          <a:bodyPr vert="horz" lIns="91440" tIns="45720" rIns="91440" bIns="45720" rtlCol="0" anchor="ctr"/>
          <a:lstStyle>
            <a:lvl1pPr algn="r">
              <a:defRPr sz="800">
                <a:solidFill>
                  <a:schemeClr val="bg2"/>
                </a:solidFill>
              </a:defRPr>
            </a:lvl1pPr>
          </a:lstStyle>
          <a:p>
            <a:endParaRPr lang="en-US"/>
          </a:p>
        </p:txBody>
      </p:sp>
      <p:sp>
        <p:nvSpPr>
          <p:cNvPr id="9" name="Slide Number Placeholder 5">
            <a:extLst>
              <a:ext uri="{FF2B5EF4-FFF2-40B4-BE49-F238E27FC236}">
                <a16:creationId xmlns:a16="http://schemas.microsoft.com/office/drawing/2014/main" id="{51E1F0D4-E34C-5C43-834A-CBB0D443F1BC}"/>
              </a:ext>
            </a:extLst>
          </p:cNvPr>
          <p:cNvSpPr>
            <a:spLocks noGrp="1"/>
          </p:cNvSpPr>
          <p:nvPr>
            <p:ph type="sldNum" sz="quarter" idx="4"/>
          </p:nvPr>
        </p:nvSpPr>
        <p:spPr>
          <a:xfrm>
            <a:off x="8576586" y="4796463"/>
            <a:ext cx="309700" cy="215444"/>
          </a:xfrm>
          <a:prstGeom prst="rect">
            <a:avLst/>
          </a:prstGeom>
        </p:spPr>
        <p:txBody>
          <a:bodyPr vert="horz" wrap="none" lIns="91440" tIns="45720" rIns="91440" bIns="45720" rtlCol="0" anchor="ctr">
            <a:spAutoFit/>
          </a:bodyPr>
          <a:lstStyle>
            <a:lvl1pPr algn="r">
              <a:defRPr sz="800">
                <a:solidFill>
                  <a:schemeClr val="bg2"/>
                </a:solidFill>
              </a:defRPr>
            </a:lvl1pPr>
          </a:lstStyle>
          <a:p>
            <a:fld id="{5339919A-1AF4-8143-B305-C972D12AEE0C}" type="slidenum">
              <a:rPr lang="en-US" smtClean="0"/>
              <a:pPr/>
              <a:t>‹#›</a:t>
            </a:fld>
            <a:endParaRPr lang="en-US"/>
          </a:p>
        </p:txBody>
      </p:sp>
      <p:sp>
        <p:nvSpPr>
          <p:cNvPr id="8" name="Picture Placeholder 2">
            <a:extLst>
              <a:ext uri="{FF2B5EF4-FFF2-40B4-BE49-F238E27FC236}">
                <a16:creationId xmlns:a16="http://schemas.microsoft.com/office/drawing/2014/main" id="{FFF1B3A0-66FC-674F-B7CE-C22CB6107E05}"/>
              </a:ext>
            </a:extLst>
          </p:cNvPr>
          <p:cNvSpPr>
            <a:spLocks noGrp="1"/>
          </p:cNvSpPr>
          <p:nvPr>
            <p:ph type="pic" idx="1"/>
          </p:nvPr>
        </p:nvSpPr>
        <p:spPr>
          <a:xfrm>
            <a:off x="5253718" y="960945"/>
            <a:ext cx="3522565" cy="3522565"/>
          </a:xfrm>
          <a:prstGeom prst="ellipse">
            <a:avLst/>
          </a:prstGeom>
          <a:solidFill>
            <a:schemeClr val="bg1">
              <a:lumMod val="85000"/>
            </a:schemeClr>
          </a:solidFill>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p>
        </p:txBody>
      </p:sp>
    </p:spTree>
    <p:extLst>
      <p:ext uri="{BB962C8B-B14F-4D97-AF65-F5344CB8AC3E}">
        <p14:creationId xmlns:p14="http://schemas.microsoft.com/office/powerpoint/2010/main" val="646816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ext with Quote">
    <p:spTree>
      <p:nvGrpSpPr>
        <p:cNvPr id="1" name=""/>
        <p:cNvGrpSpPr/>
        <p:nvPr/>
      </p:nvGrpSpPr>
      <p:grpSpPr>
        <a:xfrm>
          <a:off x="0" y="0"/>
          <a:ext cx="0" cy="0"/>
          <a:chOff x="0" y="0"/>
          <a:chExt cx="0" cy="0"/>
        </a:xfrm>
      </p:grpSpPr>
      <p:sp>
        <p:nvSpPr>
          <p:cNvPr id="13" name="Rounded Rectangle 12">
            <a:extLst>
              <a:ext uri="{FF2B5EF4-FFF2-40B4-BE49-F238E27FC236}">
                <a16:creationId xmlns:a16="http://schemas.microsoft.com/office/drawing/2014/main" id="{C94FEAB6-25EB-ED42-96A0-4A38F4916B7F}"/>
              </a:ext>
            </a:extLst>
          </p:cNvPr>
          <p:cNvSpPr/>
          <p:nvPr userDrawn="1"/>
        </p:nvSpPr>
        <p:spPr>
          <a:xfrm>
            <a:off x="5273126" y="1201447"/>
            <a:ext cx="3992336" cy="3091153"/>
          </a:xfrm>
          <a:prstGeom prst="roundRect">
            <a:avLst>
              <a:gd name="adj" fmla="val 3303"/>
            </a:avLst>
          </a:prstGeom>
          <a:solidFill>
            <a:schemeClr val="bg1"/>
          </a:solidFill>
          <a:ln w="12700" cap="flat" cmpd="sng" algn="ctr">
            <a:noFill/>
            <a:prstDash val="solid"/>
            <a:miter lim="800000"/>
          </a:ln>
          <a:effectLst/>
        </p:spPr>
        <p:txBody>
          <a:bodyPr rtlCol="0" anchor="ctr"/>
          <a:lstStyle/>
          <a:p>
            <a:pPr marR="0" lvl="0" indent="0" algn="ctr" defTabSz="685800" fontAlgn="auto">
              <a:lnSpc>
                <a:spcPct val="100000"/>
              </a:lnSpc>
              <a:spcBef>
                <a:spcPts val="0"/>
              </a:spcBef>
              <a:spcAft>
                <a:spcPts val="0"/>
              </a:spcAft>
              <a:buClrTx/>
              <a:buSzTx/>
              <a:buFontTx/>
              <a:buNone/>
              <a:tabLst/>
            </a:pPr>
            <a:endParaRPr kumimoji="0" lang="en-US" sz="1013" b="0" i="0" u="none" strike="noStrike" kern="0" cap="none" spc="0" normalizeH="0" baseline="0">
              <a:ln>
                <a:noFill/>
              </a:ln>
              <a:solidFill>
                <a:srgbClr val="888A8D"/>
              </a:solidFill>
              <a:effectLst/>
              <a:uLnTx/>
              <a:uFillTx/>
              <a:latin typeface="Arial" panose="020B0604020202020204"/>
            </a:endParaRPr>
          </a:p>
        </p:txBody>
      </p:sp>
      <p:sp>
        <p:nvSpPr>
          <p:cNvPr id="12" name="Content Placeholder 11">
            <a:extLst>
              <a:ext uri="{FF2B5EF4-FFF2-40B4-BE49-F238E27FC236}">
                <a16:creationId xmlns:a16="http://schemas.microsoft.com/office/drawing/2014/main" id="{073700F6-A10D-2E48-A752-5CE2321496FE}"/>
              </a:ext>
            </a:extLst>
          </p:cNvPr>
          <p:cNvSpPr>
            <a:spLocks noGrp="1"/>
          </p:cNvSpPr>
          <p:nvPr>
            <p:ph sz="quarter" idx="15"/>
          </p:nvPr>
        </p:nvSpPr>
        <p:spPr>
          <a:xfrm>
            <a:off x="630936" y="1197864"/>
            <a:ext cx="3990975" cy="3427413"/>
          </a:xfrm>
          <a:prstGeom prst="rect">
            <a:avLst/>
          </a:prstGeom>
        </p:spPr>
        <p:txBody>
          <a:bodyPr vert="horz" lIns="91440" tIns="45720" rIns="91440" bIns="45720" rtlCol="0">
            <a:noAutofit/>
          </a:bodyPr>
          <a:lstStyle>
            <a:lvl1pPr>
              <a:defRPr lang="en-US" dirty="0" smtClean="0"/>
            </a:lvl1pPr>
            <a:lvl2pPr>
              <a:defRPr lang="en-US" dirty="0" smtClean="0"/>
            </a:lvl2pPr>
            <a:lvl3pPr>
              <a:defRPr lang="en-US" dirty="0" smtClean="0"/>
            </a:lvl3pPr>
            <a:lvl4pPr>
              <a:defRPr lang="en-US" dirty="0" smtClean="0"/>
            </a:lvl4pPr>
            <a:lvl5pPr>
              <a:defRPr lang="en-US" dirty="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ounded Rectangle 6">
            <a:extLst>
              <a:ext uri="{FF2B5EF4-FFF2-40B4-BE49-F238E27FC236}">
                <a16:creationId xmlns:a16="http://schemas.microsoft.com/office/drawing/2014/main" id="{17059478-CFE7-2449-A88F-50CF94749E9D}"/>
              </a:ext>
            </a:extLst>
          </p:cNvPr>
          <p:cNvSpPr/>
          <p:nvPr userDrawn="1"/>
        </p:nvSpPr>
        <p:spPr>
          <a:xfrm>
            <a:off x="5273126" y="1201447"/>
            <a:ext cx="3992336" cy="3091153"/>
          </a:xfrm>
          <a:prstGeom prst="roundRect">
            <a:avLst>
              <a:gd name="adj" fmla="val 3303"/>
            </a:avLst>
          </a:prstGeom>
          <a:solidFill>
            <a:srgbClr val="EBC455">
              <a:alpha val="34000"/>
            </a:srgbClr>
          </a:solidFill>
          <a:ln w="12700" cap="flat" cmpd="sng" algn="ctr">
            <a:noFill/>
            <a:prstDash val="solid"/>
            <a:miter lim="800000"/>
          </a:ln>
          <a:effectLst/>
        </p:spPr>
        <p:txBody>
          <a:bodyPr rtlCol="0" anchor="ctr"/>
          <a:lstStyle/>
          <a:p>
            <a:pPr marR="0" lvl="0" indent="0" algn="ctr" defTabSz="685800" fontAlgn="auto">
              <a:lnSpc>
                <a:spcPct val="100000"/>
              </a:lnSpc>
              <a:spcBef>
                <a:spcPts val="0"/>
              </a:spcBef>
              <a:spcAft>
                <a:spcPts val="0"/>
              </a:spcAft>
              <a:buClrTx/>
              <a:buSzTx/>
              <a:buFontTx/>
              <a:buNone/>
              <a:tabLst/>
            </a:pPr>
            <a:endParaRPr kumimoji="0" lang="en-US" sz="1013" b="0" i="0" u="none" strike="noStrike" kern="0" cap="none" spc="0" normalizeH="0" baseline="0">
              <a:ln>
                <a:noFill/>
              </a:ln>
              <a:solidFill>
                <a:srgbClr val="888A8D"/>
              </a:solidFill>
              <a:effectLst/>
              <a:uLnTx/>
              <a:uFillTx/>
              <a:latin typeface="Arial" panose="020B0604020202020204"/>
            </a:endParaRPr>
          </a:p>
        </p:txBody>
      </p:sp>
      <p:sp>
        <p:nvSpPr>
          <p:cNvPr id="8" name="Text Placeholder 2">
            <a:extLst>
              <a:ext uri="{FF2B5EF4-FFF2-40B4-BE49-F238E27FC236}">
                <a16:creationId xmlns:a16="http://schemas.microsoft.com/office/drawing/2014/main" id="{6CA56411-12DC-B140-B7CB-7D6B8761510F}"/>
              </a:ext>
            </a:extLst>
          </p:cNvPr>
          <p:cNvSpPr>
            <a:spLocks noGrp="1"/>
          </p:cNvSpPr>
          <p:nvPr>
            <p:ph type="body" sz="quarter" idx="13"/>
          </p:nvPr>
        </p:nvSpPr>
        <p:spPr>
          <a:xfrm>
            <a:off x="5620108" y="1568671"/>
            <a:ext cx="3173186" cy="2532390"/>
          </a:xfrm>
          <a:prstGeom prst="rect">
            <a:avLst/>
          </a:prstGeom>
        </p:spPr>
        <p:txBody>
          <a:bodyPr vert="horz" lIns="91440" tIns="45720" rIns="91440" bIns="45720" rtlCol="0">
            <a:noAutofit/>
          </a:bodyPr>
          <a:lstStyle>
            <a:lvl1pPr algn="ctr">
              <a:defRPr lang="en-US" dirty="0">
                <a:solidFill>
                  <a:schemeClr val="accent3"/>
                </a:solidFill>
              </a:defRPr>
            </a:lvl1pPr>
          </a:lstStyle>
          <a:p>
            <a:pPr marL="0" lvl="0" indent="0">
              <a:lnSpc>
                <a:spcPct val="100000"/>
              </a:lnSpc>
              <a:spcBef>
                <a:spcPts val="1800"/>
              </a:spcBef>
              <a:spcAft>
                <a:spcPts val="0"/>
              </a:spcAft>
              <a:buClr>
                <a:srgbClr val="DB3342"/>
              </a:buClr>
              <a:buNone/>
              <a:tabLst/>
            </a:pPr>
            <a:r>
              <a:rPr lang="en-US"/>
              <a:t>Edit Master text styles</a:t>
            </a:r>
          </a:p>
        </p:txBody>
      </p:sp>
      <p:sp>
        <p:nvSpPr>
          <p:cNvPr id="10" name="Footer Placeholder 4">
            <a:extLst>
              <a:ext uri="{FF2B5EF4-FFF2-40B4-BE49-F238E27FC236}">
                <a16:creationId xmlns:a16="http://schemas.microsoft.com/office/drawing/2014/main" id="{B0E8F031-04D6-5D4E-908A-AE755ECF3AF4}"/>
              </a:ext>
            </a:extLst>
          </p:cNvPr>
          <p:cNvSpPr>
            <a:spLocks noGrp="1"/>
          </p:cNvSpPr>
          <p:nvPr>
            <p:ph type="ftr" sz="quarter" idx="3"/>
          </p:nvPr>
        </p:nvSpPr>
        <p:spPr>
          <a:xfrm>
            <a:off x="2656936" y="4767263"/>
            <a:ext cx="5862986" cy="273844"/>
          </a:xfrm>
          <a:prstGeom prst="rect">
            <a:avLst/>
          </a:prstGeom>
        </p:spPr>
        <p:txBody>
          <a:bodyPr vert="horz" lIns="91440" tIns="45720" rIns="91440" bIns="45720" rtlCol="0" anchor="ctr"/>
          <a:lstStyle>
            <a:lvl1pPr algn="r">
              <a:defRPr sz="800">
                <a:solidFill>
                  <a:schemeClr val="bg2"/>
                </a:solidFill>
              </a:defRPr>
            </a:lvl1pPr>
          </a:lstStyle>
          <a:p>
            <a:endParaRPr lang="en-US"/>
          </a:p>
        </p:txBody>
      </p:sp>
      <p:sp>
        <p:nvSpPr>
          <p:cNvPr id="11" name="Slide Number Placeholder 5">
            <a:extLst>
              <a:ext uri="{FF2B5EF4-FFF2-40B4-BE49-F238E27FC236}">
                <a16:creationId xmlns:a16="http://schemas.microsoft.com/office/drawing/2014/main" id="{07BB4590-4712-E54A-B55F-99ED6E2EB6F2}"/>
              </a:ext>
            </a:extLst>
          </p:cNvPr>
          <p:cNvSpPr>
            <a:spLocks noGrp="1"/>
          </p:cNvSpPr>
          <p:nvPr>
            <p:ph type="sldNum" sz="quarter" idx="4"/>
          </p:nvPr>
        </p:nvSpPr>
        <p:spPr>
          <a:xfrm>
            <a:off x="8576586" y="4796463"/>
            <a:ext cx="309700" cy="215444"/>
          </a:xfrm>
          <a:prstGeom prst="rect">
            <a:avLst/>
          </a:prstGeom>
        </p:spPr>
        <p:txBody>
          <a:bodyPr vert="horz" wrap="none" lIns="91440" tIns="45720" rIns="91440" bIns="45720" rtlCol="0" anchor="ctr">
            <a:spAutoFit/>
          </a:bodyPr>
          <a:lstStyle>
            <a:lvl1pPr algn="r">
              <a:defRPr sz="800">
                <a:solidFill>
                  <a:schemeClr val="bg2"/>
                </a:solidFill>
              </a:defRPr>
            </a:lvl1pPr>
          </a:lstStyle>
          <a:p>
            <a:fld id="{5339919A-1AF4-8143-B305-C972D12AEE0C}" type="slidenum">
              <a:rPr lang="en-US" smtClean="0"/>
              <a:pPr/>
              <a:t>‹#›</a:t>
            </a:fld>
            <a:endParaRPr lang="en-US"/>
          </a:p>
        </p:txBody>
      </p:sp>
      <p:sp>
        <p:nvSpPr>
          <p:cNvPr id="9" name="Title 1">
            <a:extLst>
              <a:ext uri="{FF2B5EF4-FFF2-40B4-BE49-F238E27FC236}">
                <a16:creationId xmlns:a16="http://schemas.microsoft.com/office/drawing/2014/main" id="{3870BA5F-E2CA-E44C-A885-1B9EB73D30B6}"/>
              </a:ext>
            </a:extLst>
          </p:cNvPr>
          <p:cNvSpPr>
            <a:spLocks noGrp="1"/>
          </p:cNvSpPr>
          <p:nvPr>
            <p:ph type="title" hasCustomPrompt="1"/>
          </p:nvPr>
        </p:nvSpPr>
        <p:spPr>
          <a:xfrm>
            <a:off x="630936" y="0"/>
            <a:ext cx="7891272" cy="946216"/>
          </a:xfrm>
          <a:prstGeom prst="rect">
            <a:avLst/>
          </a:prstGeom>
        </p:spPr>
        <p:txBody>
          <a:bodyPr vert="horz" lIns="91440" tIns="45720" rIns="91440" bIns="45720" rtlCol="0" anchor="ctr" anchorCtr="0">
            <a:noAutofit/>
          </a:bodyPr>
          <a:lstStyle>
            <a:lvl1pPr>
              <a:defRPr lang="en-US" dirty="0"/>
            </a:lvl1pPr>
          </a:lstStyle>
          <a:p>
            <a:pPr lvl="0">
              <a:lnSpc>
                <a:spcPct val="90000"/>
              </a:lnSpc>
            </a:pPr>
            <a:r>
              <a:rPr lang="en-US"/>
              <a:t>Click to edit master title style</a:t>
            </a:r>
          </a:p>
        </p:txBody>
      </p:sp>
    </p:spTree>
    <p:extLst>
      <p:ext uri="{BB962C8B-B14F-4D97-AF65-F5344CB8AC3E}">
        <p14:creationId xmlns:p14="http://schemas.microsoft.com/office/powerpoint/2010/main" val="8396300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emf"/><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1.jpe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8106F9D3-07DE-6E40-B474-6791154D6117}"/>
              </a:ext>
            </a:extLst>
          </p:cNvPr>
          <p:cNvPicPr>
            <a:picLocks noChangeAspect="1"/>
          </p:cNvPicPr>
          <p:nvPr userDrawn="1"/>
        </p:nvPicPr>
        <p:blipFill>
          <a:blip r:embed="rId12"/>
          <a:stretch>
            <a:fillRect/>
          </a:stretch>
        </p:blipFill>
        <p:spPr>
          <a:xfrm>
            <a:off x="0" y="1"/>
            <a:ext cx="9144000" cy="5143500"/>
          </a:xfrm>
          <a:prstGeom prst="rect">
            <a:avLst/>
          </a:prstGeom>
        </p:spPr>
      </p:pic>
      <p:pic>
        <p:nvPicPr>
          <p:cNvPr id="8" name="Picture 7" descr="CS-Logo-H_4C.eps">
            <a:extLst>
              <a:ext uri="{FF2B5EF4-FFF2-40B4-BE49-F238E27FC236}">
                <a16:creationId xmlns:a16="http://schemas.microsoft.com/office/drawing/2014/main" id="{364D7AE4-A180-1A41-B91A-3482246F0401}"/>
              </a:ext>
            </a:extLst>
          </p:cNvPr>
          <p:cNvPicPr>
            <a:picLocks noChangeAspect="1"/>
          </p:cNvPicPr>
          <p:nvPr userDrawn="1"/>
        </p:nvPicPr>
        <p:blipFill>
          <a:blip r:embed="rId13">
            <a:extLst>
              <a:ext uri="{28A0092B-C50C-407E-A947-70E740481C1C}">
                <a14:useLocalDpi xmlns:a14="http://schemas.microsoft.com/office/drawing/2010/main"/>
              </a:ext>
            </a:extLst>
          </a:blip>
          <a:stretch>
            <a:fillRect/>
          </a:stretch>
        </p:blipFill>
        <p:spPr>
          <a:xfrm>
            <a:off x="346204" y="4751420"/>
            <a:ext cx="1379902" cy="260927"/>
          </a:xfrm>
          <a:prstGeom prst="rect">
            <a:avLst/>
          </a:prstGeom>
        </p:spPr>
      </p:pic>
      <p:sp>
        <p:nvSpPr>
          <p:cNvPr id="2" name="Title Placeholder 1"/>
          <p:cNvSpPr>
            <a:spLocks noGrp="1"/>
          </p:cNvSpPr>
          <p:nvPr>
            <p:ph type="title"/>
          </p:nvPr>
        </p:nvSpPr>
        <p:spPr>
          <a:xfrm>
            <a:off x="628650" y="38420"/>
            <a:ext cx="7886700" cy="937260"/>
          </a:xfrm>
          <a:prstGeom prst="rect">
            <a:avLst/>
          </a:prstGeom>
        </p:spPr>
        <p:txBody>
          <a:bodyPr vert="horz" lIns="91440" tIns="45720" rIns="91440" bIns="45720" rtlCol="0" anchor="b">
            <a:noAutofit/>
          </a:bodyPr>
          <a:lstStyle/>
          <a:p>
            <a:r>
              <a:rPr lang="en-US"/>
              <a:t>Click to edit Master title style</a:t>
            </a:r>
          </a:p>
        </p:txBody>
      </p:sp>
      <p:sp>
        <p:nvSpPr>
          <p:cNvPr id="3" name="Text Placeholder 2"/>
          <p:cNvSpPr>
            <a:spLocks noGrp="1"/>
          </p:cNvSpPr>
          <p:nvPr>
            <p:ph type="body" idx="1"/>
          </p:nvPr>
        </p:nvSpPr>
        <p:spPr>
          <a:xfrm>
            <a:off x="628650" y="1197864"/>
            <a:ext cx="7891272" cy="3209544"/>
          </a:xfrm>
          <a:prstGeom prst="rect">
            <a:avLst/>
          </a:prstGeom>
        </p:spPr>
        <p:txBody>
          <a:bodyPr vert="horz" lIns="91440" tIns="45720" rIns="91440" bIns="45720" rtlCol="0">
            <a:no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p:cNvSpPr>
            <a:spLocks noGrp="1"/>
          </p:cNvSpPr>
          <p:nvPr>
            <p:ph type="ftr" sz="quarter" idx="3"/>
          </p:nvPr>
        </p:nvSpPr>
        <p:spPr>
          <a:xfrm>
            <a:off x="2656936" y="4767263"/>
            <a:ext cx="5862986" cy="273844"/>
          </a:xfrm>
          <a:prstGeom prst="rect">
            <a:avLst/>
          </a:prstGeom>
        </p:spPr>
        <p:txBody>
          <a:bodyPr vert="horz" lIns="91440" tIns="45720" rIns="91440" bIns="45720" rtlCol="0" anchor="ctr"/>
          <a:lstStyle>
            <a:lvl1pPr algn="r">
              <a:defRPr sz="800">
                <a:solidFill>
                  <a:schemeClr val="bg2"/>
                </a:solidFill>
              </a:defRPr>
            </a:lvl1pPr>
          </a:lstStyle>
          <a:p>
            <a:endParaRPr lang="en-US"/>
          </a:p>
        </p:txBody>
      </p:sp>
      <p:sp>
        <p:nvSpPr>
          <p:cNvPr id="6" name="Slide Number Placeholder 5"/>
          <p:cNvSpPr>
            <a:spLocks noGrp="1"/>
          </p:cNvSpPr>
          <p:nvPr>
            <p:ph type="sldNum" sz="quarter" idx="4"/>
          </p:nvPr>
        </p:nvSpPr>
        <p:spPr>
          <a:xfrm>
            <a:off x="8576586" y="4796463"/>
            <a:ext cx="309700" cy="215444"/>
          </a:xfrm>
          <a:prstGeom prst="rect">
            <a:avLst/>
          </a:prstGeom>
        </p:spPr>
        <p:txBody>
          <a:bodyPr vert="horz" wrap="none" lIns="91440" tIns="45720" rIns="91440" bIns="45720" rtlCol="0" anchor="ctr">
            <a:spAutoFit/>
          </a:bodyPr>
          <a:lstStyle>
            <a:lvl1pPr algn="r">
              <a:defRPr sz="800">
                <a:solidFill>
                  <a:schemeClr val="bg2"/>
                </a:solidFill>
              </a:defRPr>
            </a:lvl1pPr>
          </a:lstStyle>
          <a:p>
            <a:fld id="{5339919A-1AF4-8143-B305-C972D12AEE0C}" type="slidenum">
              <a:rPr lang="en-US" smtClean="0"/>
              <a:pPr/>
              <a:t>‹#›</a:t>
            </a:fld>
            <a:endParaRPr lang="en-US"/>
          </a:p>
        </p:txBody>
      </p:sp>
    </p:spTree>
    <p:extLst>
      <p:ext uri="{BB962C8B-B14F-4D97-AF65-F5344CB8AC3E}">
        <p14:creationId xmlns:p14="http://schemas.microsoft.com/office/powerpoint/2010/main" val="206497826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76" r:id="rId8"/>
    <p:sldLayoutId id="2147483693" r:id="rId9"/>
    <p:sldLayoutId id="2147483678" r:id="rId10"/>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dt="0"/>
  <p:txStyles>
    <p:titleStyle>
      <a:lvl1pPr algn="l" defTabSz="685800" rtl="0" eaLnBrk="1" latinLnBrk="0" hangingPunct="1">
        <a:lnSpc>
          <a:spcPct val="90000"/>
        </a:lnSpc>
        <a:spcBef>
          <a:spcPct val="0"/>
        </a:spcBef>
        <a:buNone/>
        <a:defRPr sz="2200" b="1" kern="1200">
          <a:solidFill>
            <a:schemeClr val="accent3"/>
          </a:solidFill>
          <a:latin typeface="+mj-lt"/>
          <a:ea typeface="+mj-ea"/>
          <a:cs typeface="+mj-cs"/>
        </a:defRPr>
      </a:lvl1pPr>
    </p:titleStyle>
    <p:bodyStyle>
      <a:lvl1pPr marL="0" indent="0" algn="l" defTabSz="685800" rtl="0" eaLnBrk="1" latinLnBrk="0" hangingPunct="1">
        <a:lnSpc>
          <a:spcPct val="120000"/>
        </a:lnSpc>
        <a:spcBef>
          <a:spcPts val="1800"/>
        </a:spcBef>
        <a:buFont typeface="Arial" panose="020B0604020202020204" pitchFamily="34" charset="0"/>
        <a:buNone/>
        <a:defRPr sz="1400" b="1" kern="1200">
          <a:solidFill>
            <a:schemeClr val="bg2"/>
          </a:solidFill>
          <a:latin typeface="+mn-lt"/>
          <a:ea typeface="+mn-ea"/>
          <a:cs typeface="+mn-cs"/>
        </a:defRPr>
      </a:lvl1pPr>
      <a:lvl2pPr marL="0" indent="0" algn="l" defTabSz="685800" rtl="0" eaLnBrk="1" latinLnBrk="0" hangingPunct="1">
        <a:lnSpc>
          <a:spcPct val="120000"/>
        </a:lnSpc>
        <a:spcBef>
          <a:spcPts val="1200"/>
        </a:spcBef>
        <a:buClr>
          <a:schemeClr val="accent1"/>
        </a:buClr>
        <a:buFont typeface="Arial" panose="020B0604020202020204" pitchFamily="34" charset="0"/>
        <a:buNone/>
        <a:tabLst/>
        <a:defRPr sz="1400" kern="1200">
          <a:solidFill>
            <a:schemeClr val="bg2"/>
          </a:solidFill>
          <a:latin typeface="+mn-lt"/>
          <a:ea typeface="+mn-ea"/>
          <a:cs typeface="+mn-cs"/>
        </a:defRPr>
      </a:lvl2pPr>
      <a:lvl3pPr marL="171450" indent="-171450" algn="l" defTabSz="685800" rtl="0" eaLnBrk="1" latinLnBrk="0" hangingPunct="1">
        <a:lnSpc>
          <a:spcPct val="120000"/>
        </a:lnSpc>
        <a:spcBef>
          <a:spcPts val="600"/>
        </a:spcBef>
        <a:buClr>
          <a:schemeClr val="accent3"/>
        </a:buClr>
        <a:buFont typeface="Arial" panose="020B0604020202020204" pitchFamily="34" charset="0"/>
        <a:buChar char="•"/>
        <a:tabLst/>
        <a:defRPr sz="1400" kern="1200">
          <a:solidFill>
            <a:schemeClr val="bg2"/>
          </a:solidFill>
          <a:latin typeface="+mn-lt"/>
          <a:ea typeface="+mn-ea"/>
          <a:cs typeface="+mn-cs"/>
        </a:defRPr>
      </a:lvl3pPr>
      <a:lvl4pPr marL="358775" indent="-176213" algn="l" defTabSz="685800" rtl="0" eaLnBrk="1" latinLnBrk="0" hangingPunct="1">
        <a:lnSpc>
          <a:spcPct val="120000"/>
        </a:lnSpc>
        <a:spcBef>
          <a:spcPts val="200"/>
        </a:spcBef>
        <a:buClr>
          <a:schemeClr val="accent3"/>
        </a:buClr>
        <a:buSzPct val="120000"/>
        <a:buFont typeface="System Font Regular"/>
        <a:buChar char="◦"/>
        <a:tabLst/>
        <a:defRPr sz="1400" kern="1200">
          <a:solidFill>
            <a:schemeClr val="bg2"/>
          </a:solidFill>
          <a:latin typeface="+mn-lt"/>
          <a:ea typeface="+mn-ea"/>
          <a:cs typeface="+mn-cs"/>
        </a:defRPr>
      </a:lvl4pPr>
      <a:lvl5pPr marL="527050" indent="-152400" algn="l" defTabSz="685800" rtl="0" eaLnBrk="1" latinLnBrk="0" hangingPunct="1">
        <a:lnSpc>
          <a:spcPct val="120000"/>
        </a:lnSpc>
        <a:spcBef>
          <a:spcPts val="200"/>
        </a:spcBef>
        <a:buClr>
          <a:schemeClr val="accent3"/>
        </a:buClr>
        <a:buFont typeface="Arial" panose="020B0604020202020204" pitchFamily="34" charset="0"/>
        <a:buChar char="•"/>
        <a:tabLst/>
        <a:defRPr sz="1400" kern="1200">
          <a:solidFill>
            <a:schemeClr val="bg2"/>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12.xml.rels><?xml version="1.0" encoding="UTF-8" standalone="yes"?>
<Relationships xmlns="http://schemas.openxmlformats.org/package/2006/relationships"><Relationship Id="rId3" Type="http://schemas.openxmlformats.org/officeDocument/2006/relationships/hyperlink" Target="https://forms.gle/oPaERpihJBbnKyBV9" TargetMode="External"/><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hyperlink" Target="https://forms.gle/9dMdzqWx43dXMXEC7"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FF4F11-48A1-604A-A4A1-0E1C8F781E54}"/>
              </a:ext>
            </a:extLst>
          </p:cNvPr>
          <p:cNvSpPr>
            <a:spLocks noGrp="1"/>
          </p:cNvSpPr>
          <p:nvPr>
            <p:ph type="ctrTitle"/>
          </p:nvPr>
        </p:nvSpPr>
        <p:spPr/>
        <p:txBody>
          <a:bodyPr/>
          <a:lstStyle/>
          <a:p>
            <a:r>
              <a:rPr lang="en-US" sz="2200">
                <a:effectLst/>
                <a:latin typeface="Calibri" panose="020F0502020204030204" pitchFamily="34" charset="0"/>
              </a:rPr>
              <a:t>Introduction to Outpatient </a:t>
            </a:r>
            <a:r>
              <a:rPr lang="en-US" sz="2200">
                <a:latin typeface="Calibri" panose="020F0502020204030204" pitchFamily="34" charset="0"/>
              </a:rPr>
              <a:t>P</a:t>
            </a:r>
            <a:r>
              <a:rPr lang="en-US" sz="2200">
                <a:effectLst/>
                <a:latin typeface="Calibri" panose="020F0502020204030204" pitchFamily="34" charset="0"/>
              </a:rPr>
              <a:t>alliative </a:t>
            </a:r>
            <a:r>
              <a:rPr lang="en-US" sz="2200">
                <a:latin typeface="Calibri" panose="020F0502020204030204" pitchFamily="34" charset="0"/>
              </a:rPr>
              <a:t>C</a:t>
            </a:r>
            <a:r>
              <a:rPr lang="en-US" sz="2200">
                <a:effectLst/>
                <a:latin typeface="Calibri" panose="020F0502020204030204" pitchFamily="34" charset="0"/>
              </a:rPr>
              <a:t>are</a:t>
            </a:r>
            <a:endParaRPr lang="en-US" sz="2200"/>
          </a:p>
        </p:txBody>
      </p:sp>
      <p:sp>
        <p:nvSpPr>
          <p:cNvPr id="3" name="Subtitle 2">
            <a:extLst>
              <a:ext uri="{FF2B5EF4-FFF2-40B4-BE49-F238E27FC236}">
                <a16:creationId xmlns:a16="http://schemas.microsoft.com/office/drawing/2014/main" id="{D8F9B5E7-96F5-FE4E-891A-1ECC5DC3B72B}"/>
              </a:ext>
            </a:extLst>
          </p:cNvPr>
          <p:cNvSpPr>
            <a:spLocks noGrp="1"/>
          </p:cNvSpPr>
          <p:nvPr>
            <p:ph type="subTitle" idx="1"/>
          </p:nvPr>
        </p:nvSpPr>
        <p:spPr/>
        <p:txBody>
          <a:bodyPr/>
          <a:lstStyle/>
          <a:p>
            <a:r>
              <a:rPr lang="en-US"/>
              <a:t>Outpatient Supportive Care Medicine Didactic Series</a:t>
            </a:r>
          </a:p>
        </p:txBody>
      </p:sp>
    </p:spTree>
    <p:extLst>
      <p:ext uri="{BB962C8B-B14F-4D97-AF65-F5344CB8AC3E}">
        <p14:creationId xmlns:p14="http://schemas.microsoft.com/office/powerpoint/2010/main" val="7441291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6E3E103A-A1EB-8142-822E-3F8A9AE34412}"/>
              </a:ext>
            </a:extLst>
          </p:cNvPr>
          <p:cNvSpPr>
            <a:spLocks noGrp="1"/>
          </p:cNvSpPr>
          <p:nvPr>
            <p:ph type="title"/>
          </p:nvPr>
        </p:nvSpPr>
        <p:spPr>
          <a:xfrm>
            <a:off x="628650" y="80677"/>
            <a:ext cx="7886700" cy="937260"/>
          </a:xfrm>
        </p:spPr>
        <p:txBody>
          <a:bodyPr/>
          <a:lstStyle/>
          <a:p>
            <a:r>
              <a:rPr lang="en-US"/>
              <a:t>Learning Objectives</a:t>
            </a:r>
          </a:p>
        </p:txBody>
      </p:sp>
      <p:sp>
        <p:nvSpPr>
          <p:cNvPr id="3" name="Content Placeholder 2">
            <a:extLst>
              <a:ext uri="{FF2B5EF4-FFF2-40B4-BE49-F238E27FC236}">
                <a16:creationId xmlns:a16="http://schemas.microsoft.com/office/drawing/2014/main" id="{910C7C7A-EE56-A845-B365-67736FC267EF}"/>
              </a:ext>
            </a:extLst>
          </p:cNvPr>
          <p:cNvSpPr>
            <a:spLocks noGrp="1"/>
          </p:cNvSpPr>
          <p:nvPr>
            <p:ph idx="1"/>
          </p:nvPr>
        </p:nvSpPr>
        <p:spPr/>
        <p:txBody>
          <a:bodyPr/>
          <a:lstStyle/>
          <a:p>
            <a:pPr marL="0" lvl="2" indent="0">
              <a:buNone/>
            </a:pPr>
            <a:r>
              <a:rPr lang="en-US" sz="1600" b="1" i="1"/>
              <a:t>At the end of this session, learners will be able to:</a:t>
            </a:r>
          </a:p>
          <a:p>
            <a:pPr marL="342900" lvl="0" indent="-342900">
              <a:buAutoNum type="arabicPeriod"/>
            </a:pPr>
            <a:r>
              <a:rPr lang="en-US" b="0"/>
              <a:t>Define the role of palliative care and hospice medicine </a:t>
            </a:r>
          </a:p>
          <a:p>
            <a:pPr marL="342900" lvl="0" indent="-342900">
              <a:buAutoNum type="arabicPeriod"/>
            </a:pPr>
            <a:r>
              <a:rPr lang="en-US" b="0"/>
              <a:t>Be able to compare and contrast palliative care and hospice care</a:t>
            </a:r>
          </a:p>
          <a:p>
            <a:pPr marL="342900" lvl="0" indent="-342900">
              <a:buAutoNum type="arabicPeriod"/>
            </a:pPr>
            <a:r>
              <a:rPr lang="en-US" b="0"/>
              <a:t>Understand the scope of palliative care:  including the types of patients that are seen by this field, the symptoms that are evaluated, and the multimodal approach to goals of care</a:t>
            </a:r>
          </a:p>
          <a:p>
            <a:pPr marL="342900" lvl="0" indent="-342900">
              <a:buAutoNum type="arabicPeriod"/>
            </a:pPr>
            <a:r>
              <a:rPr lang="en-US" b="0"/>
              <a:t>When to refer to Supportive Care Medicine Team (Hospice &amp; Palliative Care Medicine)</a:t>
            </a:r>
            <a:endParaRPr lang="en-US" i="1"/>
          </a:p>
          <a:p>
            <a:pPr marL="0" lvl="2" indent="0">
              <a:buNone/>
            </a:pPr>
            <a:endParaRPr lang="en-US" i="1"/>
          </a:p>
          <a:p>
            <a:pPr marL="0" lvl="2" indent="0">
              <a:buNone/>
            </a:pPr>
            <a:endParaRPr lang="en-US"/>
          </a:p>
        </p:txBody>
      </p:sp>
      <p:sp>
        <p:nvSpPr>
          <p:cNvPr id="6" name="Footer Placeholder 5">
            <a:extLst>
              <a:ext uri="{FF2B5EF4-FFF2-40B4-BE49-F238E27FC236}">
                <a16:creationId xmlns:a16="http://schemas.microsoft.com/office/drawing/2014/main" id="{8F5842B2-F6F2-934A-BE55-C683EC96962E}"/>
              </a:ext>
            </a:extLst>
          </p:cNvPr>
          <p:cNvSpPr>
            <a:spLocks noGrp="1"/>
          </p:cNvSpPr>
          <p:nvPr>
            <p:ph type="ftr" sz="quarter" idx="11"/>
          </p:nvPr>
        </p:nvSpPr>
        <p:spPr/>
        <p:txBody>
          <a:bodyPr/>
          <a:lstStyle/>
          <a:p>
            <a:endParaRPr lang="en-US"/>
          </a:p>
        </p:txBody>
      </p:sp>
      <p:sp>
        <p:nvSpPr>
          <p:cNvPr id="8" name="Slide Number Placeholder 7">
            <a:extLst>
              <a:ext uri="{FF2B5EF4-FFF2-40B4-BE49-F238E27FC236}">
                <a16:creationId xmlns:a16="http://schemas.microsoft.com/office/drawing/2014/main" id="{50B482B2-037F-FD4C-8898-D57ED9435536}"/>
              </a:ext>
            </a:extLst>
          </p:cNvPr>
          <p:cNvSpPr>
            <a:spLocks noGrp="1"/>
          </p:cNvSpPr>
          <p:nvPr>
            <p:ph type="sldNum" sz="quarter" idx="12"/>
          </p:nvPr>
        </p:nvSpPr>
        <p:spPr/>
        <p:txBody>
          <a:bodyPr/>
          <a:lstStyle/>
          <a:p>
            <a:fld id="{5339919A-1AF4-8143-B305-C972D12AEE0C}" type="slidenum">
              <a:rPr lang="en-US" smtClean="0"/>
              <a:t>2</a:t>
            </a:fld>
            <a:endParaRPr lang="en-US"/>
          </a:p>
        </p:txBody>
      </p:sp>
    </p:spTree>
    <p:extLst>
      <p:ext uri="{BB962C8B-B14F-4D97-AF65-F5344CB8AC3E}">
        <p14:creationId xmlns:p14="http://schemas.microsoft.com/office/powerpoint/2010/main" val="24055012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44F901-0A1C-5235-1B66-8E65C6CBD44F}"/>
              </a:ext>
            </a:extLst>
          </p:cNvPr>
          <p:cNvSpPr>
            <a:spLocks noGrp="1"/>
          </p:cNvSpPr>
          <p:nvPr>
            <p:ph type="title"/>
          </p:nvPr>
        </p:nvSpPr>
        <p:spPr/>
        <p:txBody>
          <a:bodyPr/>
          <a:lstStyle/>
          <a:p>
            <a:r>
              <a:rPr lang="en-US"/>
              <a:t>Supportive Care Medicine/Palliative Care Medicine</a:t>
            </a:r>
          </a:p>
        </p:txBody>
      </p:sp>
      <p:sp>
        <p:nvSpPr>
          <p:cNvPr id="3" name="Content Placeholder 2">
            <a:extLst>
              <a:ext uri="{FF2B5EF4-FFF2-40B4-BE49-F238E27FC236}">
                <a16:creationId xmlns:a16="http://schemas.microsoft.com/office/drawing/2014/main" id="{F0C871EB-70DA-128A-C93C-E7621BA42BC4}"/>
              </a:ext>
            </a:extLst>
          </p:cNvPr>
          <p:cNvSpPr>
            <a:spLocks noGrp="1"/>
          </p:cNvSpPr>
          <p:nvPr>
            <p:ph idx="1"/>
          </p:nvPr>
        </p:nvSpPr>
        <p:spPr>
          <a:xfrm>
            <a:off x="628650" y="1071716"/>
            <a:ext cx="7891272" cy="3335692"/>
          </a:xfrm>
        </p:spPr>
        <p:txBody>
          <a:bodyPr/>
          <a:lstStyle/>
          <a:p>
            <a:endParaRPr lang="en-US" b="0" i="0">
              <a:effectLst/>
            </a:endParaRPr>
          </a:p>
          <a:p>
            <a:r>
              <a:rPr lang="en-US" b="0" i="0">
                <a:effectLst/>
              </a:rPr>
              <a:t>Palliative care is sometimes called supportive care </a:t>
            </a:r>
            <a:r>
              <a:rPr lang="en-US" b="0"/>
              <a:t>because the term "supportive care" is perceived more positively. At Cedars-Sinai the palliative care team is known as the Supportive Care Medicine (SCM) team. </a:t>
            </a:r>
          </a:p>
          <a:p>
            <a:r>
              <a:rPr lang="en-US" b="0" i="0">
                <a:effectLst/>
              </a:rPr>
              <a:t>Some studies have found that patients and medical professionals prefer the term “supportive care" over "palliative care” as patients and providers have linked this with a team who can help enhance communication and support</a:t>
            </a:r>
            <a:endParaRPr lang="en-US"/>
          </a:p>
        </p:txBody>
      </p:sp>
      <p:sp>
        <p:nvSpPr>
          <p:cNvPr id="4" name="Footer Placeholder 3">
            <a:extLst>
              <a:ext uri="{FF2B5EF4-FFF2-40B4-BE49-F238E27FC236}">
                <a16:creationId xmlns:a16="http://schemas.microsoft.com/office/drawing/2014/main" id="{FC47B327-64AA-FB97-D5FD-7B34181014D4}"/>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B2BAF7B3-4EA3-F2E2-EC64-258248FFA001}"/>
              </a:ext>
            </a:extLst>
          </p:cNvPr>
          <p:cNvSpPr>
            <a:spLocks noGrp="1"/>
          </p:cNvSpPr>
          <p:nvPr>
            <p:ph type="sldNum" sz="quarter" idx="12"/>
          </p:nvPr>
        </p:nvSpPr>
        <p:spPr/>
        <p:txBody>
          <a:bodyPr/>
          <a:lstStyle/>
          <a:p>
            <a:fld id="{5339919A-1AF4-8143-B305-C972D12AEE0C}" type="slidenum">
              <a:rPr lang="en-US" smtClean="0"/>
              <a:t>3</a:t>
            </a:fld>
            <a:endParaRPr lang="en-US"/>
          </a:p>
        </p:txBody>
      </p:sp>
    </p:spTree>
    <p:extLst>
      <p:ext uri="{BB962C8B-B14F-4D97-AF65-F5344CB8AC3E}">
        <p14:creationId xmlns:p14="http://schemas.microsoft.com/office/powerpoint/2010/main" val="36280373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4" name="Group 23">
            <a:extLst>
              <a:ext uri="{FF2B5EF4-FFF2-40B4-BE49-F238E27FC236}">
                <a16:creationId xmlns:a16="http://schemas.microsoft.com/office/drawing/2014/main" id="{014D1AE6-7EC2-B94E-8622-C3E75126098F}"/>
              </a:ext>
            </a:extLst>
          </p:cNvPr>
          <p:cNvGrpSpPr/>
          <p:nvPr/>
        </p:nvGrpSpPr>
        <p:grpSpPr>
          <a:xfrm>
            <a:off x="278718" y="1346220"/>
            <a:ext cx="3780512" cy="2039112"/>
            <a:chOff x="625481" y="672667"/>
            <a:chExt cx="3780512" cy="2039112"/>
          </a:xfrm>
        </p:grpSpPr>
        <p:sp>
          <p:nvSpPr>
            <p:cNvPr id="25" name="Rectangle 24">
              <a:extLst>
                <a:ext uri="{FF2B5EF4-FFF2-40B4-BE49-F238E27FC236}">
                  <a16:creationId xmlns:a16="http://schemas.microsoft.com/office/drawing/2014/main" id="{9B267F3A-E06F-B44E-B526-EBA5333EE33C}"/>
                </a:ext>
              </a:extLst>
            </p:cNvPr>
            <p:cNvSpPr/>
            <p:nvPr/>
          </p:nvSpPr>
          <p:spPr>
            <a:xfrm>
              <a:off x="625481" y="672667"/>
              <a:ext cx="3780512" cy="2039112"/>
            </a:xfrm>
            <a:prstGeom prst="rect">
              <a:avLst/>
            </a:prstGeom>
            <a:solidFill>
              <a:schemeClr val="accent4">
                <a:lumMod val="60000"/>
                <a:lumOff val="40000"/>
              </a:schemeClr>
            </a:solidFill>
            <a:ln>
              <a:solidFill>
                <a:schemeClr val="accent4">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err="1"/>
            </a:p>
          </p:txBody>
        </p:sp>
        <p:sp>
          <p:nvSpPr>
            <p:cNvPr id="26" name="TextBox 25">
              <a:extLst>
                <a:ext uri="{FF2B5EF4-FFF2-40B4-BE49-F238E27FC236}">
                  <a16:creationId xmlns:a16="http://schemas.microsoft.com/office/drawing/2014/main" id="{A761DA81-80CD-B446-9504-0283CF21E278}"/>
                </a:ext>
              </a:extLst>
            </p:cNvPr>
            <p:cNvSpPr txBox="1"/>
            <p:nvPr/>
          </p:nvSpPr>
          <p:spPr>
            <a:xfrm>
              <a:off x="774619" y="1407428"/>
              <a:ext cx="3482235" cy="307777"/>
            </a:xfrm>
            <a:prstGeom prst="rect">
              <a:avLst/>
            </a:prstGeom>
            <a:noFill/>
          </p:spPr>
          <p:txBody>
            <a:bodyPr wrap="square" rtlCol="0">
              <a:spAutoFit/>
            </a:bodyPr>
            <a:lstStyle/>
            <a:p>
              <a:pPr algn="ctr"/>
              <a:r>
                <a:rPr lang="en-US" sz="1400" b="1">
                  <a:solidFill>
                    <a:schemeClr val="bg1"/>
                  </a:solidFill>
                </a:rPr>
                <a:t>What is Palliative Care?</a:t>
              </a:r>
            </a:p>
          </p:txBody>
        </p:sp>
      </p:grpSp>
      <p:grpSp>
        <p:nvGrpSpPr>
          <p:cNvPr id="13" name="Group 12">
            <a:extLst>
              <a:ext uri="{FF2B5EF4-FFF2-40B4-BE49-F238E27FC236}">
                <a16:creationId xmlns:a16="http://schemas.microsoft.com/office/drawing/2014/main" id="{70050062-0A5B-2140-9ABD-B929537A4555}"/>
              </a:ext>
            </a:extLst>
          </p:cNvPr>
          <p:cNvGrpSpPr/>
          <p:nvPr/>
        </p:nvGrpSpPr>
        <p:grpSpPr>
          <a:xfrm>
            <a:off x="4738878" y="1366708"/>
            <a:ext cx="3776472" cy="2035629"/>
            <a:chOff x="4800114" y="1219200"/>
            <a:chExt cx="3776472" cy="2035629"/>
          </a:xfrm>
        </p:grpSpPr>
        <p:sp>
          <p:nvSpPr>
            <p:cNvPr id="9" name="Rectangle 8">
              <a:extLst>
                <a:ext uri="{FF2B5EF4-FFF2-40B4-BE49-F238E27FC236}">
                  <a16:creationId xmlns:a16="http://schemas.microsoft.com/office/drawing/2014/main" id="{CAE6BABE-E797-5640-8F20-984C58CE4BD9}"/>
                </a:ext>
              </a:extLst>
            </p:cNvPr>
            <p:cNvSpPr/>
            <p:nvPr/>
          </p:nvSpPr>
          <p:spPr>
            <a:xfrm>
              <a:off x="4800114" y="1219200"/>
              <a:ext cx="3776472" cy="2035629"/>
            </a:xfrm>
            <a:prstGeom prst="rect">
              <a:avLst/>
            </a:prstGeom>
            <a:solidFill>
              <a:schemeClr val="accent4">
                <a:lumMod val="60000"/>
                <a:lumOff val="40000"/>
              </a:schemeClr>
            </a:solidFill>
            <a:ln>
              <a:solidFill>
                <a:schemeClr val="accent4">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err="1"/>
            </a:p>
          </p:txBody>
        </p:sp>
        <p:sp>
          <p:nvSpPr>
            <p:cNvPr id="10" name="TextBox 9">
              <a:extLst>
                <a:ext uri="{FF2B5EF4-FFF2-40B4-BE49-F238E27FC236}">
                  <a16:creationId xmlns:a16="http://schemas.microsoft.com/office/drawing/2014/main" id="{B9E0EBE0-A388-B347-8F78-BDAC769FC449}"/>
                </a:ext>
              </a:extLst>
            </p:cNvPr>
            <p:cNvSpPr txBox="1"/>
            <p:nvPr/>
          </p:nvSpPr>
          <p:spPr>
            <a:xfrm>
              <a:off x="5316749" y="1865252"/>
              <a:ext cx="2743201" cy="738664"/>
            </a:xfrm>
            <a:prstGeom prst="rect">
              <a:avLst/>
            </a:prstGeom>
            <a:noFill/>
          </p:spPr>
          <p:txBody>
            <a:bodyPr wrap="square" rtlCol="0">
              <a:spAutoFit/>
            </a:bodyPr>
            <a:lstStyle/>
            <a:p>
              <a:pPr algn="ctr"/>
              <a:r>
                <a:rPr lang="en-US" sz="1400" b="1">
                  <a:solidFill>
                    <a:schemeClr val="bg1"/>
                  </a:solidFill>
                </a:rPr>
                <a:t>What are the 5 domains that palliative care can help address?</a:t>
              </a:r>
            </a:p>
          </p:txBody>
        </p:sp>
      </p:grpSp>
      <p:grpSp>
        <p:nvGrpSpPr>
          <p:cNvPr id="19" name="Group 18">
            <a:extLst>
              <a:ext uri="{FF2B5EF4-FFF2-40B4-BE49-F238E27FC236}">
                <a16:creationId xmlns:a16="http://schemas.microsoft.com/office/drawing/2014/main" id="{6A72EC61-D4C5-A741-8EED-9DD1331176F6}"/>
              </a:ext>
            </a:extLst>
          </p:cNvPr>
          <p:cNvGrpSpPr/>
          <p:nvPr/>
        </p:nvGrpSpPr>
        <p:grpSpPr>
          <a:xfrm>
            <a:off x="4734836" y="1357136"/>
            <a:ext cx="3780513" cy="2039112"/>
            <a:chOff x="4798092" y="694975"/>
            <a:chExt cx="3780513" cy="2039112"/>
          </a:xfrm>
        </p:grpSpPr>
        <p:sp>
          <p:nvSpPr>
            <p:cNvPr id="15" name="Rectangle 14">
              <a:extLst>
                <a:ext uri="{FF2B5EF4-FFF2-40B4-BE49-F238E27FC236}">
                  <a16:creationId xmlns:a16="http://schemas.microsoft.com/office/drawing/2014/main" id="{7162C029-35D4-824A-8442-323933182C53}"/>
                </a:ext>
              </a:extLst>
            </p:cNvPr>
            <p:cNvSpPr/>
            <p:nvPr/>
          </p:nvSpPr>
          <p:spPr>
            <a:xfrm>
              <a:off x="4798093" y="694975"/>
              <a:ext cx="3780512" cy="2039112"/>
            </a:xfrm>
            <a:prstGeom prst="rect">
              <a:avLst/>
            </a:prstGeom>
            <a:solidFill>
              <a:schemeClr val="accent4">
                <a:lumMod val="60000"/>
                <a:lumOff val="40000"/>
              </a:schemeClr>
            </a:solidFill>
            <a:ln>
              <a:solidFill>
                <a:schemeClr val="accent4">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err="1"/>
            </a:p>
          </p:txBody>
        </p:sp>
        <p:sp>
          <p:nvSpPr>
            <p:cNvPr id="18" name="TextBox 17">
              <a:extLst>
                <a:ext uri="{FF2B5EF4-FFF2-40B4-BE49-F238E27FC236}">
                  <a16:creationId xmlns:a16="http://schemas.microsoft.com/office/drawing/2014/main" id="{AF809182-B21D-7241-989E-17BD041A0BC3}"/>
                </a:ext>
              </a:extLst>
            </p:cNvPr>
            <p:cNvSpPr txBox="1"/>
            <p:nvPr/>
          </p:nvSpPr>
          <p:spPr>
            <a:xfrm>
              <a:off x="4798092" y="878212"/>
              <a:ext cx="3776473" cy="1785104"/>
            </a:xfrm>
            <a:prstGeom prst="rect">
              <a:avLst/>
            </a:prstGeom>
            <a:noFill/>
          </p:spPr>
          <p:txBody>
            <a:bodyPr wrap="square" rtlCol="0">
              <a:spAutoFit/>
            </a:bodyPr>
            <a:lstStyle/>
            <a:p>
              <a:pPr marL="342900" indent="-342900">
                <a:buAutoNum type="arabicPeriod"/>
              </a:pPr>
              <a:r>
                <a:rPr lang="en-US" sz="1100" b="1">
                  <a:solidFill>
                    <a:schemeClr val="tx1">
                      <a:lumMod val="65000"/>
                      <a:lumOff val="35000"/>
                    </a:schemeClr>
                  </a:solidFill>
                </a:rPr>
                <a:t>Physical</a:t>
              </a:r>
              <a:r>
                <a:rPr lang="en-US" sz="1100">
                  <a:solidFill>
                    <a:schemeClr val="bg1"/>
                  </a:solidFill>
                </a:rPr>
                <a:t> – Managing pain and other symptoms of discomfort.</a:t>
              </a:r>
            </a:p>
            <a:p>
              <a:pPr marL="342900" indent="-342900">
                <a:buAutoNum type="arabicPeriod"/>
              </a:pPr>
              <a:r>
                <a:rPr lang="en-US" sz="1100" b="1">
                  <a:solidFill>
                    <a:schemeClr val="tx1">
                      <a:lumMod val="65000"/>
                      <a:lumOff val="35000"/>
                    </a:schemeClr>
                  </a:solidFill>
                </a:rPr>
                <a:t>Emotional</a:t>
              </a:r>
              <a:r>
                <a:rPr lang="en-US" sz="1100">
                  <a:solidFill>
                    <a:schemeClr val="bg1"/>
                  </a:solidFill>
                </a:rPr>
                <a:t> – Support for feelings like anxiety or sadness.</a:t>
              </a:r>
            </a:p>
            <a:p>
              <a:pPr marL="342900" indent="-342900">
                <a:buAutoNum type="arabicPeriod"/>
              </a:pPr>
              <a:r>
                <a:rPr lang="en-US" sz="1100" b="1">
                  <a:solidFill>
                    <a:schemeClr val="tx1">
                      <a:lumMod val="65000"/>
                      <a:lumOff val="35000"/>
                    </a:schemeClr>
                  </a:solidFill>
                </a:rPr>
                <a:t>Spiritual</a:t>
              </a:r>
              <a:r>
                <a:rPr lang="en-US" sz="1100">
                  <a:solidFill>
                    <a:schemeClr val="bg1"/>
                  </a:solidFill>
                </a:rPr>
                <a:t> – Addressing questions about meaning, faith, or purpose.</a:t>
              </a:r>
            </a:p>
            <a:p>
              <a:pPr marL="342900" indent="-342900">
                <a:buAutoNum type="arabicPeriod"/>
              </a:pPr>
              <a:r>
                <a:rPr lang="en-US" sz="1100" b="1">
                  <a:solidFill>
                    <a:schemeClr val="tx1">
                      <a:lumMod val="65000"/>
                      <a:lumOff val="35000"/>
                    </a:schemeClr>
                  </a:solidFill>
                </a:rPr>
                <a:t>Social</a:t>
              </a:r>
              <a:r>
                <a:rPr lang="en-US" sz="1100">
                  <a:solidFill>
                    <a:schemeClr val="bg1"/>
                  </a:solidFill>
                </a:rPr>
                <a:t> – Supporting family relationships and caregiving needs.</a:t>
              </a:r>
            </a:p>
            <a:p>
              <a:pPr marL="342900" indent="-342900">
                <a:buAutoNum type="arabicPeriod"/>
              </a:pPr>
              <a:r>
                <a:rPr lang="en-US" sz="1100" b="1">
                  <a:solidFill>
                    <a:schemeClr val="tx1">
                      <a:lumMod val="65000"/>
                      <a:lumOff val="35000"/>
                    </a:schemeClr>
                  </a:solidFill>
                </a:rPr>
                <a:t>Ethical/Legal</a:t>
              </a:r>
              <a:r>
                <a:rPr lang="en-US" sz="1100">
                  <a:solidFill>
                    <a:schemeClr val="tx1">
                      <a:lumMod val="65000"/>
                      <a:lumOff val="35000"/>
                    </a:schemeClr>
                  </a:solidFill>
                </a:rPr>
                <a:t> </a:t>
              </a:r>
              <a:r>
                <a:rPr lang="en-US" sz="1100">
                  <a:solidFill>
                    <a:schemeClr val="bg1"/>
                  </a:solidFill>
                </a:rPr>
                <a:t>– Assisting with decision-making and future care plans (example: ACP/POLST forms).</a:t>
              </a:r>
            </a:p>
          </p:txBody>
        </p:sp>
      </p:grpSp>
      <p:sp>
        <p:nvSpPr>
          <p:cNvPr id="2" name="Title 1">
            <a:extLst>
              <a:ext uri="{FF2B5EF4-FFF2-40B4-BE49-F238E27FC236}">
                <a16:creationId xmlns:a16="http://schemas.microsoft.com/office/drawing/2014/main" id="{26B21DF2-2286-1843-A73C-6758646FF742}"/>
              </a:ext>
            </a:extLst>
          </p:cNvPr>
          <p:cNvSpPr>
            <a:spLocks noGrp="1"/>
          </p:cNvSpPr>
          <p:nvPr>
            <p:ph type="title"/>
          </p:nvPr>
        </p:nvSpPr>
        <p:spPr>
          <a:xfrm>
            <a:off x="624609" y="42865"/>
            <a:ext cx="7886700" cy="937260"/>
          </a:xfrm>
        </p:spPr>
        <p:txBody>
          <a:bodyPr/>
          <a:lstStyle/>
          <a:p>
            <a:r>
              <a:rPr lang="en-US"/>
              <a:t>Palliative Care Medicine: Introduction</a:t>
            </a:r>
          </a:p>
        </p:txBody>
      </p:sp>
      <p:sp>
        <p:nvSpPr>
          <p:cNvPr id="7" name="Footer Placeholder 6">
            <a:extLst>
              <a:ext uri="{FF2B5EF4-FFF2-40B4-BE49-F238E27FC236}">
                <a16:creationId xmlns:a16="http://schemas.microsoft.com/office/drawing/2014/main" id="{C572B52B-ACED-824F-A020-E8C6C848F020}"/>
              </a:ext>
            </a:extLst>
          </p:cNvPr>
          <p:cNvSpPr>
            <a:spLocks noGrp="1"/>
          </p:cNvSpPr>
          <p:nvPr>
            <p:ph type="ftr" sz="quarter" idx="11"/>
          </p:nvPr>
        </p:nvSpPr>
        <p:spPr/>
        <p:txBody>
          <a:bodyPr/>
          <a:lstStyle/>
          <a:p>
            <a:endParaRPr lang="en-US"/>
          </a:p>
        </p:txBody>
      </p:sp>
      <p:sp>
        <p:nvSpPr>
          <p:cNvPr id="8" name="Slide Number Placeholder 7">
            <a:extLst>
              <a:ext uri="{FF2B5EF4-FFF2-40B4-BE49-F238E27FC236}">
                <a16:creationId xmlns:a16="http://schemas.microsoft.com/office/drawing/2014/main" id="{D350B0ED-9F3A-D047-B8ED-1F09B5DFEF95}"/>
              </a:ext>
            </a:extLst>
          </p:cNvPr>
          <p:cNvSpPr>
            <a:spLocks noGrp="1"/>
          </p:cNvSpPr>
          <p:nvPr>
            <p:ph type="sldNum" sz="quarter" idx="12"/>
          </p:nvPr>
        </p:nvSpPr>
        <p:spPr/>
        <p:txBody>
          <a:bodyPr/>
          <a:lstStyle/>
          <a:p>
            <a:fld id="{5339919A-1AF4-8143-B305-C972D12AEE0C}" type="slidenum">
              <a:rPr lang="en-US" smtClean="0"/>
              <a:t>4</a:t>
            </a:fld>
            <a:endParaRPr lang="en-US"/>
          </a:p>
        </p:txBody>
      </p:sp>
      <p:grpSp>
        <p:nvGrpSpPr>
          <p:cNvPr id="23" name="Group 22">
            <a:extLst>
              <a:ext uri="{FF2B5EF4-FFF2-40B4-BE49-F238E27FC236}">
                <a16:creationId xmlns:a16="http://schemas.microsoft.com/office/drawing/2014/main" id="{2D10C895-F35A-AC4B-8DAD-EA56C476D478}"/>
              </a:ext>
            </a:extLst>
          </p:cNvPr>
          <p:cNvGrpSpPr/>
          <p:nvPr/>
        </p:nvGrpSpPr>
        <p:grpSpPr>
          <a:xfrm>
            <a:off x="278718" y="1352753"/>
            <a:ext cx="3780512" cy="2039112"/>
            <a:chOff x="628650" y="3339157"/>
            <a:chExt cx="3780512" cy="2039112"/>
          </a:xfrm>
        </p:grpSpPr>
        <p:sp>
          <p:nvSpPr>
            <p:cNvPr id="14" name="Rectangle 13">
              <a:extLst>
                <a:ext uri="{FF2B5EF4-FFF2-40B4-BE49-F238E27FC236}">
                  <a16:creationId xmlns:a16="http://schemas.microsoft.com/office/drawing/2014/main" id="{136AC86F-3551-884A-B77F-E268122BEB38}"/>
                </a:ext>
              </a:extLst>
            </p:cNvPr>
            <p:cNvSpPr/>
            <p:nvPr/>
          </p:nvSpPr>
          <p:spPr>
            <a:xfrm>
              <a:off x="628650" y="3339157"/>
              <a:ext cx="3780512" cy="2039112"/>
            </a:xfrm>
            <a:prstGeom prst="rect">
              <a:avLst/>
            </a:prstGeom>
            <a:solidFill>
              <a:schemeClr val="accent4">
                <a:lumMod val="60000"/>
                <a:lumOff val="40000"/>
              </a:schemeClr>
            </a:solidFill>
            <a:ln>
              <a:solidFill>
                <a:schemeClr val="accent4">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err="1"/>
            </a:p>
          </p:txBody>
        </p:sp>
        <p:sp>
          <p:nvSpPr>
            <p:cNvPr id="16" name="TextBox 15">
              <a:extLst>
                <a:ext uri="{FF2B5EF4-FFF2-40B4-BE49-F238E27FC236}">
                  <a16:creationId xmlns:a16="http://schemas.microsoft.com/office/drawing/2014/main" id="{12F58AD4-28B4-934A-8E51-65F1C48F04E6}"/>
                </a:ext>
              </a:extLst>
            </p:cNvPr>
            <p:cNvSpPr txBox="1"/>
            <p:nvPr/>
          </p:nvSpPr>
          <p:spPr>
            <a:xfrm>
              <a:off x="722212" y="3646559"/>
              <a:ext cx="3482235" cy="1384995"/>
            </a:xfrm>
            <a:prstGeom prst="rect">
              <a:avLst/>
            </a:prstGeom>
            <a:noFill/>
          </p:spPr>
          <p:txBody>
            <a:bodyPr wrap="square" rtlCol="0">
              <a:spAutoFit/>
            </a:bodyPr>
            <a:lstStyle/>
            <a:p>
              <a:r>
                <a:rPr lang="en-US" sz="1400">
                  <a:solidFill>
                    <a:schemeClr val="bg1"/>
                  </a:solidFill>
                </a:rPr>
                <a:t>Palliative care is a specialized medical approach focused on improving the quality of life for patients with serious illnesses by managing symptoms, providing emotional support, and coordinating care. </a:t>
              </a:r>
            </a:p>
          </p:txBody>
        </p:sp>
      </p:grpSp>
      <p:sp>
        <p:nvSpPr>
          <p:cNvPr id="3" name="TextBox 2">
            <a:extLst>
              <a:ext uri="{FF2B5EF4-FFF2-40B4-BE49-F238E27FC236}">
                <a16:creationId xmlns:a16="http://schemas.microsoft.com/office/drawing/2014/main" id="{9B51FEF0-4465-6B49-807F-FF6E3B23465E}"/>
              </a:ext>
            </a:extLst>
          </p:cNvPr>
          <p:cNvSpPr txBox="1"/>
          <p:nvPr/>
        </p:nvSpPr>
        <p:spPr>
          <a:xfrm>
            <a:off x="2113398" y="3841708"/>
            <a:ext cx="5242879" cy="400110"/>
          </a:xfrm>
          <a:prstGeom prst="rect">
            <a:avLst/>
          </a:prstGeom>
          <a:noFill/>
        </p:spPr>
        <p:txBody>
          <a:bodyPr wrap="square" rtlCol="0">
            <a:spAutoFit/>
          </a:bodyPr>
          <a:lstStyle/>
          <a:p>
            <a:pPr algn="ctr"/>
            <a:r>
              <a:rPr lang="en-US" sz="2000" b="1">
                <a:solidFill>
                  <a:schemeClr val="bg2"/>
                </a:solidFill>
              </a:rPr>
              <a:t>Click each question to see the answer</a:t>
            </a:r>
          </a:p>
        </p:txBody>
      </p:sp>
    </p:spTree>
    <p:extLst>
      <p:ext uri="{BB962C8B-B14F-4D97-AF65-F5344CB8AC3E}">
        <p14:creationId xmlns:p14="http://schemas.microsoft.com/office/powerpoint/2010/main" val="21939082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dissolve">
                                      <p:cBhvr>
                                        <p:cTn id="7" dur="500"/>
                                        <p:tgtEl>
                                          <p:spTgt spid="23"/>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19"/>
                                        </p:tgtEl>
                                        <p:attrNameLst>
                                          <p:attrName>style.visibility</p:attrName>
                                        </p:attrNameLst>
                                      </p:cBhvr>
                                      <p:to>
                                        <p:strVal val="visible"/>
                                      </p:to>
                                    </p:set>
                                    <p:animEffect transition="in" filter="dissolve">
                                      <p:cBhvr>
                                        <p:cTn id="12"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4" name="Group 23">
            <a:extLst>
              <a:ext uri="{FF2B5EF4-FFF2-40B4-BE49-F238E27FC236}">
                <a16:creationId xmlns:a16="http://schemas.microsoft.com/office/drawing/2014/main" id="{014D1AE6-7EC2-B94E-8622-C3E75126098F}"/>
              </a:ext>
            </a:extLst>
          </p:cNvPr>
          <p:cNvGrpSpPr/>
          <p:nvPr/>
        </p:nvGrpSpPr>
        <p:grpSpPr>
          <a:xfrm>
            <a:off x="278718" y="1346220"/>
            <a:ext cx="3780512" cy="2039112"/>
            <a:chOff x="625481" y="672667"/>
            <a:chExt cx="3780512" cy="2039112"/>
          </a:xfrm>
        </p:grpSpPr>
        <p:sp>
          <p:nvSpPr>
            <p:cNvPr id="25" name="Rectangle 24">
              <a:extLst>
                <a:ext uri="{FF2B5EF4-FFF2-40B4-BE49-F238E27FC236}">
                  <a16:creationId xmlns:a16="http://schemas.microsoft.com/office/drawing/2014/main" id="{9B267F3A-E06F-B44E-B526-EBA5333EE33C}"/>
                </a:ext>
              </a:extLst>
            </p:cNvPr>
            <p:cNvSpPr/>
            <p:nvPr/>
          </p:nvSpPr>
          <p:spPr>
            <a:xfrm>
              <a:off x="625481" y="672667"/>
              <a:ext cx="3780512" cy="2039112"/>
            </a:xfrm>
            <a:prstGeom prst="rect">
              <a:avLst/>
            </a:prstGeom>
            <a:solidFill>
              <a:schemeClr val="accent4">
                <a:lumMod val="60000"/>
                <a:lumOff val="40000"/>
              </a:schemeClr>
            </a:solidFill>
            <a:ln>
              <a:solidFill>
                <a:schemeClr val="accent4">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err="1"/>
            </a:p>
          </p:txBody>
        </p:sp>
        <p:sp>
          <p:nvSpPr>
            <p:cNvPr id="26" name="TextBox 25">
              <a:extLst>
                <a:ext uri="{FF2B5EF4-FFF2-40B4-BE49-F238E27FC236}">
                  <a16:creationId xmlns:a16="http://schemas.microsoft.com/office/drawing/2014/main" id="{A761DA81-80CD-B446-9504-0283CF21E278}"/>
                </a:ext>
              </a:extLst>
            </p:cNvPr>
            <p:cNvSpPr txBox="1"/>
            <p:nvPr/>
          </p:nvSpPr>
          <p:spPr>
            <a:xfrm>
              <a:off x="774619" y="1407428"/>
              <a:ext cx="3482235" cy="307777"/>
            </a:xfrm>
            <a:prstGeom prst="rect">
              <a:avLst/>
            </a:prstGeom>
            <a:noFill/>
          </p:spPr>
          <p:txBody>
            <a:bodyPr wrap="square" rtlCol="0">
              <a:spAutoFit/>
            </a:bodyPr>
            <a:lstStyle/>
            <a:p>
              <a:pPr algn="ctr"/>
              <a:r>
                <a:rPr lang="en-US" sz="1400" b="1">
                  <a:solidFill>
                    <a:schemeClr val="bg1"/>
                  </a:solidFill>
                </a:rPr>
                <a:t>What is hospice care?</a:t>
              </a:r>
            </a:p>
          </p:txBody>
        </p:sp>
      </p:grpSp>
      <p:grpSp>
        <p:nvGrpSpPr>
          <p:cNvPr id="13" name="Group 12">
            <a:extLst>
              <a:ext uri="{FF2B5EF4-FFF2-40B4-BE49-F238E27FC236}">
                <a16:creationId xmlns:a16="http://schemas.microsoft.com/office/drawing/2014/main" id="{70050062-0A5B-2140-9ABD-B929537A4555}"/>
              </a:ext>
            </a:extLst>
          </p:cNvPr>
          <p:cNvGrpSpPr/>
          <p:nvPr/>
        </p:nvGrpSpPr>
        <p:grpSpPr>
          <a:xfrm>
            <a:off x="4738878" y="1366708"/>
            <a:ext cx="3776472" cy="2035629"/>
            <a:chOff x="4800114" y="1219200"/>
            <a:chExt cx="3776472" cy="2035629"/>
          </a:xfrm>
        </p:grpSpPr>
        <p:sp>
          <p:nvSpPr>
            <p:cNvPr id="9" name="Rectangle 8">
              <a:extLst>
                <a:ext uri="{FF2B5EF4-FFF2-40B4-BE49-F238E27FC236}">
                  <a16:creationId xmlns:a16="http://schemas.microsoft.com/office/drawing/2014/main" id="{CAE6BABE-E797-5640-8F20-984C58CE4BD9}"/>
                </a:ext>
              </a:extLst>
            </p:cNvPr>
            <p:cNvSpPr/>
            <p:nvPr/>
          </p:nvSpPr>
          <p:spPr>
            <a:xfrm>
              <a:off x="4800114" y="1219200"/>
              <a:ext cx="3776472" cy="2035629"/>
            </a:xfrm>
            <a:prstGeom prst="rect">
              <a:avLst/>
            </a:prstGeom>
            <a:solidFill>
              <a:schemeClr val="accent4">
                <a:lumMod val="60000"/>
                <a:lumOff val="40000"/>
              </a:schemeClr>
            </a:solidFill>
            <a:ln>
              <a:solidFill>
                <a:schemeClr val="accent4">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err="1"/>
            </a:p>
          </p:txBody>
        </p:sp>
        <p:sp>
          <p:nvSpPr>
            <p:cNvPr id="10" name="TextBox 9">
              <a:extLst>
                <a:ext uri="{FF2B5EF4-FFF2-40B4-BE49-F238E27FC236}">
                  <a16:creationId xmlns:a16="http://schemas.microsoft.com/office/drawing/2014/main" id="{B9E0EBE0-A388-B347-8F78-BDAC769FC449}"/>
                </a:ext>
              </a:extLst>
            </p:cNvPr>
            <p:cNvSpPr txBox="1"/>
            <p:nvPr/>
          </p:nvSpPr>
          <p:spPr>
            <a:xfrm>
              <a:off x="5316749" y="1865252"/>
              <a:ext cx="2743201" cy="738664"/>
            </a:xfrm>
            <a:prstGeom prst="rect">
              <a:avLst/>
            </a:prstGeom>
            <a:noFill/>
          </p:spPr>
          <p:txBody>
            <a:bodyPr wrap="square" rtlCol="0">
              <a:spAutoFit/>
            </a:bodyPr>
            <a:lstStyle/>
            <a:p>
              <a:pPr algn="ctr"/>
              <a:r>
                <a:rPr lang="en-US" sz="1400" b="1">
                  <a:solidFill>
                    <a:schemeClr val="bg1"/>
                  </a:solidFill>
                </a:rPr>
                <a:t>What is the difference between hospice and palliative care?</a:t>
              </a:r>
            </a:p>
          </p:txBody>
        </p:sp>
      </p:grpSp>
      <p:grpSp>
        <p:nvGrpSpPr>
          <p:cNvPr id="3" name="Group 2">
            <a:extLst>
              <a:ext uri="{FF2B5EF4-FFF2-40B4-BE49-F238E27FC236}">
                <a16:creationId xmlns:a16="http://schemas.microsoft.com/office/drawing/2014/main" id="{B49F436F-28E3-A74E-97CF-20FF3F52364A}"/>
              </a:ext>
            </a:extLst>
          </p:cNvPr>
          <p:cNvGrpSpPr/>
          <p:nvPr/>
        </p:nvGrpSpPr>
        <p:grpSpPr>
          <a:xfrm>
            <a:off x="4736857" y="1363225"/>
            <a:ext cx="3780512" cy="2039112"/>
            <a:chOff x="4827285" y="70003"/>
            <a:chExt cx="3780512" cy="2039112"/>
          </a:xfrm>
        </p:grpSpPr>
        <p:sp>
          <p:nvSpPr>
            <p:cNvPr id="15" name="Rectangle 14">
              <a:extLst>
                <a:ext uri="{FF2B5EF4-FFF2-40B4-BE49-F238E27FC236}">
                  <a16:creationId xmlns:a16="http://schemas.microsoft.com/office/drawing/2014/main" id="{7162C029-35D4-824A-8442-323933182C53}"/>
                </a:ext>
              </a:extLst>
            </p:cNvPr>
            <p:cNvSpPr/>
            <p:nvPr/>
          </p:nvSpPr>
          <p:spPr>
            <a:xfrm>
              <a:off x="4827285" y="70003"/>
              <a:ext cx="3780512" cy="2039112"/>
            </a:xfrm>
            <a:prstGeom prst="rect">
              <a:avLst/>
            </a:prstGeom>
            <a:solidFill>
              <a:schemeClr val="accent4">
                <a:lumMod val="60000"/>
                <a:lumOff val="40000"/>
              </a:schemeClr>
            </a:solidFill>
            <a:ln>
              <a:solidFill>
                <a:schemeClr val="accent4">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err="1"/>
            </a:p>
          </p:txBody>
        </p:sp>
        <p:sp>
          <p:nvSpPr>
            <p:cNvPr id="18" name="TextBox 17">
              <a:extLst>
                <a:ext uri="{FF2B5EF4-FFF2-40B4-BE49-F238E27FC236}">
                  <a16:creationId xmlns:a16="http://schemas.microsoft.com/office/drawing/2014/main" id="{AF809182-B21D-7241-989E-17BD041A0BC3}"/>
                </a:ext>
              </a:extLst>
            </p:cNvPr>
            <p:cNvSpPr txBox="1"/>
            <p:nvPr/>
          </p:nvSpPr>
          <p:spPr>
            <a:xfrm>
              <a:off x="4974859" y="202882"/>
              <a:ext cx="3485364" cy="1384995"/>
            </a:xfrm>
            <a:prstGeom prst="rect">
              <a:avLst/>
            </a:prstGeom>
            <a:noFill/>
          </p:spPr>
          <p:txBody>
            <a:bodyPr wrap="square" rtlCol="0">
              <a:spAutoFit/>
            </a:bodyPr>
            <a:lstStyle/>
            <a:p>
              <a:r>
                <a:rPr lang="en-US" sz="1400">
                  <a:solidFill>
                    <a:schemeClr val="bg1"/>
                  </a:solidFill>
                </a:rPr>
                <a:t>Hospice care is for terminal patients near the end of life who stop curative treatments, while palliative care can be provided at any stage of illness alongside curative treatments to manage symptoms and improve quality of life.</a:t>
              </a:r>
            </a:p>
          </p:txBody>
        </p:sp>
      </p:grpSp>
      <p:sp>
        <p:nvSpPr>
          <p:cNvPr id="2" name="Title 1">
            <a:extLst>
              <a:ext uri="{FF2B5EF4-FFF2-40B4-BE49-F238E27FC236}">
                <a16:creationId xmlns:a16="http://schemas.microsoft.com/office/drawing/2014/main" id="{26B21DF2-2286-1843-A73C-6758646FF742}"/>
              </a:ext>
            </a:extLst>
          </p:cNvPr>
          <p:cNvSpPr>
            <a:spLocks noGrp="1"/>
          </p:cNvSpPr>
          <p:nvPr>
            <p:ph type="title"/>
          </p:nvPr>
        </p:nvSpPr>
        <p:spPr/>
        <p:txBody>
          <a:bodyPr/>
          <a:lstStyle/>
          <a:p>
            <a:r>
              <a:rPr lang="en-US"/>
              <a:t>Hospice Care Medicine: Introduction</a:t>
            </a:r>
          </a:p>
        </p:txBody>
      </p:sp>
      <p:sp>
        <p:nvSpPr>
          <p:cNvPr id="7" name="Footer Placeholder 6">
            <a:extLst>
              <a:ext uri="{FF2B5EF4-FFF2-40B4-BE49-F238E27FC236}">
                <a16:creationId xmlns:a16="http://schemas.microsoft.com/office/drawing/2014/main" id="{C572B52B-ACED-824F-A020-E8C6C848F020}"/>
              </a:ext>
            </a:extLst>
          </p:cNvPr>
          <p:cNvSpPr>
            <a:spLocks noGrp="1"/>
          </p:cNvSpPr>
          <p:nvPr>
            <p:ph type="ftr" sz="quarter" idx="11"/>
          </p:nvPr>
        </p:nvSpPr>
        <p:spPr/>
        <p:txBody>
          <a:bodyPr/>
          <a:lstStyle/>
          <a:p>
            <a:endParaRPr lang="en-US"/>
          </a:p>
        </p:txBody>
      </p:sp>
      <p:sp>
        <p:nvSpPr>
          <p:cNvPr id="8" name="Slide Number Placeholder 7">
            <a:extLst>
              <a:ext uri="{FF2B5EF4-FFF2-40B4-BE49-F238E27FC236}">
                <a16:creationId xmlns:a16="http://schemas.microsoft.com/office/drawing/2014/main" id="{D350B0ED-9F3A-D047-B8ED-1F09B5DFEF95}"/>
              </a:ext>
            </a:extLst>
          </p:cNvPr>
          <p:cNvSpPr>
            <a:spLocks noGrp="1"/>
          </p:cNvSpPr>
          <p:nvPr>
            <p:ph type="sldNum" sz="quarter" idx="12"/>
          </p:nvPr>
        </p:nvSpPr>
        <p:spPr/>
        <p:txBody>
          <a:bodyPr/>
          <a:lstStyle/>
          <a:p>
            <a:fld id="{5339919A-1AF4-8143-B305-C972D12AEE0C}" type="slidenum">
              <a:rPr lang="en-US" smtClean="0"/>
              <a:t>5</a:t>
            </a:fld>
            <a:endParaRPr lang="en-US"/>
          </a:p>
        </p:txBody>
      </p:sp>
      <p:grpSp>
        <p:nvGrpSpPr>
          <p:cNvPr id="4" name="Group 3">
            <a:extLst>
              <a:ext uri="{FF2B5EF4-FFF2-40B4-BE49-F238E27FC236}">
                <a16:creationId xmlns:a16="http://schemas.microsoft.com/office/drawing/2014/main" id="{E0063F81-E756-AF4D-B8AB-6509EB4C50E8}"/>
              </a:ext>
            </a:extLst>
          </p:cNvPr>
          <p:cNvGrpSpPr/>
          <p:nvPr/>
        </p:nvGrpSpPr>
        <p:grpSpPr>
          <a:xfrm>
            <a:off x="278718" y="1315073"/>
            <a:ext cx="3780512" cy="2039112"/>
            <a:chOff x="278718" y="2234869"/>
            <a:chExt cx="3780512" cy="2039112"/>
          </a:xfrm>
        </p:grpSpPr>
        <p:sp>
          <p:nvSpPr>
            <p:cNvPr id="14" name="Rectangle 13">
              <a:extLst>
                <a:ext uri="{FF2B5EF4-FFF2-40B4-BE49-F238E27FC236}">
                  <a16:creationId xmlns:a16="http://schemas.microsoft.com/office/drawing/2014/main" id="{136AC86F-3551-884A-B77F-E268122BEB38}"/>
                </a:ext>
              </a:extLst>
            </p:cNvPr>
            <p:cNvSpPr/>
            <p:nvPr/>
          </p:nvSpPr>
          <p:spPr>
            <a:xfrm>
              <a:off x="278718" y="2234869"/>
              <a:ext cx="3780512" cy="2039112"/>
            </a:xfrm>
            <a:prstGeom prst="rect">
              <a:avLst/>
            </a:prstGeom>
            <a:solidFill>
              <a:schemeClr val="accent4">
                <a:lumMod val="60000"/>
                <a:lumOff val="40000"/>
              </a:schemeClr>
            </a:solidFill>
            <a:ln>
              <a:solidFill>
                <a:schemeClr val="accent4">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err="1"/>
            </a:p>
          </p:txBody>
        </p:sp>
        <p:sp>
          <p:nvSpPr>
            <p:cNvPr id="16" name="TextBox 15">
              <a:extLst>
                <a:ext uri="{FF2B5EF4-FFF2-40B4-BE49-F238E27FC236}">
                  <a16:creationId xmlns:a16="http://schemas.microsoft.com/office/drawing/2014/main" id="{12F58AD4-28B4-934A-8E51-65F1C48F04E6}"/>
                </a:ext>
              </a:extLst>
            </p:cNvPr>
            <p:cNvSpPr txBox="1"/>
            <p:nvPr/>
          </p:nvSpPr>
          <p:spPr>
            <a:xfrm>
              <a:off x="372281" y="2368542"/>
              <a:ext cx="3482235" cy="1815882"/>
            </a:xfrm>
            <a:prstGeom prst="rect">
              <a:avLst/>
            </a:prstGeom>
            <a:noFill/>
          </p:spPr>
          <p:txBody>
            <a:bodyPr wrap="square" rtlCol="0">
              <a:spAutoFit/>
            </a:bodyPr>
            <a:lstStyle/>
            <a:p>
              <a:r>
                <a:rPr lang="en-US" sz="1400">
                  <a:solidFill>
                    <a:schemeClr val="bg1"/>
                  </a:solidFill>
                </a:rPr>
                <a:t>Hospice care medicine focuses on providing compassionate, holistic care to manage symptoms and enhance the quality of life for terminally ill patients (generally patients with less than 6 months prognosis). Hospice care  emphasizes comfort and support rather than curative treatment.</a:t>
              </a:r>
            </a:p>
          </p:txBody>
        </p:sp>
      </p:grpSp>
      <p:sp>
        <p:nvSpPr>
          <p:cNvPr id="17" name="TextBox 16">
            <a:extLst>
              <a:ext uri="{FF2B5EF4-FFF2-40B4-BE49-F238E27FC236}">
                <a16:creationId xmlns:a16="http://schemas.microsoft.com/office/drawing/2014/main" id="{F7650D90-8266-2E45-8F90-A559F756A399}"/>
              </a:ext>
            </a:extLst>
          </p:cNvPr>
          <p:cNvSpPr txBox="1"/>
          <p:nvPr/>
        </p:nvSpPr>
        <p:spPr>
          <a:xfrm>
            <a:off x="2113398" y="3841708"/>
            <a:ext cx="5242879" cy="400110"/>
          </a:xfrm>
          <a:prstGeom prst="rect">
            <a:avLst/>
          </a:prstGeom>
          <a:noFill/>
        </p:spPr>
        <p:txBody>
          <a:bodyPr wrap="square" rtlCol="0">
            <a:spAutoFit/>
          </a:bodyPr>
          <a:lstStyle/>
          <a:p>
            <a:pPr algn="ctr"/>
            <a:r>
              <a:rPr lang="en-US" sz="2000" b="1">
                <a:solidFill>
                  <a:schemeClr val="bg2"/>
                </a:solidFill>
              </a:rPr>
              <a:t>Click each question to see the answer</a:t>
            </a:r>
          </a:p>
        </p:txBody>
      </p:sp>
    </p:spTree>
    <p:extLst>
      <p:ext uri="{BB962C8B-B14F-4D97-AF65-F5344CB8AC3E}">
        <p14:creationId xmlns:p14="http://schemas.microsoft.com/office/powerpoint/2010/main" val="32675766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dissolv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dissolve">
                                      <p:cBhvr>
                                        <p:cTn id="1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1C5395-FB29-A6EF-48BA-60F81A9859F0}"/>
              </a:ext>
            </a:extLst>
          </p:cNvPr>
          <p:cNvSpPr>
            <a:spLocks noGrp="1"/>
          </p:cNvSpPr>
          <p:nvPr>
            <p:ph type="title"/>
          </p:nvPr>
        </p:nvSpPr>
        <p:spPr>
          <a:xfrm>
            <a:off x="628650" y="38420"/>
            <a:ext cx="7886700" cy="937260"/>
          </a:xfrm>
        </p:spPr>
        <p:txBody>
          <a:bodyPr vert="horz" lIns="91440" tIns="45720" rIns="91440" bIns="45720" rtlCol="0" anchor="b">
            <a:normAutofit/>
          </a:bodyPr>
          <a:lstStyle/>
          <a:p>
            <a:r>
              <a:rPr lang="en-US" b="1" kern="1200">
                <a:latin typeface="+mj-lt"/>
                <a:ea typeface="+mj-ea"/>
                <a:cs typeface="+mj-cs"/>
              </a:rPr>
              <a:t>Hospice &amp; Palliative Care: Side by Side </a:t>
            </a:r>
          </a:p>
        </p:txBody>
      </p:sp>
      <p:sp>
        <p:nvSpPr>
          <p:cNvPr id="12" name="Footer Placeholder 4">
            <a:extLst>
              <a:ext uri="{FF2B5EF4-FFF2-40B4-BE49-F238E27FC236}">
                <a16:creationId xmlns:a16="http://schemas.microsoft.com/office/drawing/2014/main" id="{1CA89139-CD9E-C6F4-053E-90DD966F4043}"/>
              </a:ext>
            </a:extLst>
          </p:cNvPr>
          <p:cNvSpPr>
            <a:spLocks noGrp="1"/>
          </p:cNvSpPr>
          <p:nvPr>
            <p:ph type="ftr" sz="quarter" idx="11"/>
          </p:nvPr>
        </p:nvSpPr>
        <p:spPr>
          <a:xfrm>
            <a:off x="2656936" y="4767263"/>
            <a:ext cx="5862986" cy="273844"/>
          </a:xfrm>
        </p:spPr>
        <p:txBody>
          <a:bodyPr/>
          <a:lstStyle/>
          <a:p>
            <a:endParaRPr lang="en-US"/>
          </a:p>
        </p:txBody>
      </p:sp>
      <p:sp>
        <p:nvSpPr>
          <p:cNvPr id="5" name="Slide Number Placeholder 4">
            <a:extLst>
              <a:ext uri="{FF2B5EF4-FFF2-40B4-BE49-F238E27FC236}">
                <a16:creationId xmlns:a16="http://schemas.microsoft.com/office/drawing/2014/main" id="{E6C15590-7680-5DC4-6277-C8FF91CCB9A8}"/>
              </a:ext>
            </a:extLst>
          </p:cNvPr>
          <p:cNvSpPr>
            <a:spLocks noGrp="1"/>
          </p:cNvSpPr>
          <p:nvPr>
            <p:ph type="sldNum" sz="quarter" idx="12"/>
          </p:nvPr>
        </p:nvSpPr>
        <p:spPr>
          <a:xfrm>
            <a:off x="8576586" y="4796463"/>
            <a:ext cx="309700" cy="215444"/>
          </a:xfrm>
        </p:spPr>
        <p:txBody>
          <a:bodyPr vert="horz" wrap="none" lIns="91440" tIns="45720" rIns="91440" bIns="45720" rtlCol="0" anchor="ctr">
            <a:normAutofit/>
          </a:bodyPr>
          <a:lstStyle/>
          <a:p>
            <a:pPr>
              <a:spcAft>
                <a:spcPts val="600"/>
              </a:spcAft>
            </a:pPr>
            <a:fld id="{5339919A-1AF4-8143-B305-C972D12AEE0C}" type="slidenum">
              <a:rPr lang="en-US" smtClean="0"/>
              <a:pPr>
                <a:spcAft>
                  <a:spcPts val="600"/>
                </a:spcAft>
              </a:pPr>
              <a:t>6</a:t>
            </a:fld>
            <a:endParaRPr lang="en-US"/>
          </a:p>
        </p:txBody>
      </p:sp>
      <p:graphicFrame>
        <p:nvGraphicFramePr>
          <p:cNvPr id="6" name="Content Placeholder 5">
            <a:extLst>
              <a:ext uri="{FF2B5EF4-FFF2-40B4-BE49-F238E27FC236}">
                <a16:creationId xmlns:a16="http://schemas.microsoft.com/office/drawing/2014/main" id="{74A393DE-DEA7-CA0C-37EB-04DBA9041B9B}"/>
              </a:ext>
            </a:extLst>
          </p:cNvPr>
          <p:cNvGraphicFramePr>
            <a:graphicFrameLocks noGrp="1"/>
          </p:cNvGraphicFramePr>
          <p:nvPr>
            <p:ph sz="half" idx="1"/>
            <p:extLst>
              <p:ext uri="{D42A27DB-BD31-4B8C-83A1-F6EECF244321}">
                <p14:modId xmlns:p14="http://schemas.microsoft.com/office/powerpoint/2010/main" val="922566489"/>
              </p:ext>
            </p:extLst>
          </p:nvPr>
        </p:nvGraphicFramePr>
        <p:xfrm>
          <a:off x="628649" y="1091722"/>
          <a:ext cx="7345311" cy="2844810"/>
        </p:xfrm>
        <a:graphic>
          <a:graphicData uri="http://schemas.openxmlformats.org/drawingml/2006/table">
            <a:tbl>
              <a:tblPr/>
              <a:tblGrid>
                <a:gridCol w="1717967">
                  <a:extLst>
                    <a:ext uri="{9D8B030D-6E8A-4147-A177-3AD203B41FA5}">
                      <a16:colId xmlns:a16="http://schemas.microsoft.com/office/drawing/2014/main" val="1958905238"/>
                    </a:ext>
                  </a:extLst>
                </a:gridCol>
                <a:gridCol w="2638339">
                  <a:extLst>
                    <a:ext uri="{9D8B030D-6E8A-4147-A177-3AD203B41FA5}">
                      <a16:colId xmlns:a16="http://schemas.microsoft.com/office/drawing/2014/main" val="2376593471"/>
                    </a:ext>
                  </a:extLst>
                </a:gridCol>
                <a:gridCol w="2989005">
                  <a:extLst>
                    <a:ext uri="{9D8B030D-6E8A-4147-A177-3AD203B41FA5}">
                      <a16:colId xmlns:a16="http://schemas.microsoft.com/office/drawing/2014/main" val="227289167"/>
                    </a:ext>
                  </a:extLst>
                </a:gridCol>
              </a:tblGrid>
              <a:tr h="174899">
                <a:tc>
                  <a:txBody>
                    <a:bodyPr/>
                    <a:lstStyle/>
                    <a:p>
                      <a:r>
                        <a:rPr lang="en-US" sz="1100" b="1">
                          <a:solidFill>
                            <a:schemeClr val="bg2"/>
                          </a:solidFill>
                        </a:rPr>
                        <a:t>Aspect</a:t>
                      </a:r>
                    </a:p>
                  </a:txBody>
                  <a:tcPr marL="55681" marR="55681" marT="27841" marB="27841" anchor="ctr">
                    <a:lnL>
                      <a:noFill/>
                    </a:lnL>
                    <a:lnR>
                      <a:noFill/>
                    </a:lnR>
                    <a:lnT>
                      <a:noFill/>
                    </a:lnT>
                    <a:lnB w="19050">
                      <a:solidFill>
                        <a:schemeClr val="accent1"/>
                      </a:solidFill>
                    </a:lnB>
                    <a:noFill/>
                  </a:tcPr>
                </a:tc>
                <a:tc>
                  <a:txBody>
                    <a:bodyPr/>
                    <a:lstStyle/>
                    <a:p>
                      <a:r>
                        <a:rPr lang="en-US" sz="1100" b="1">
                          <a:solidFill>
                            <a:schemeClr val="bg2"/>
                          </a:solidFill>
                        </a:rPr>
                        <a:t>Hospice Care</a:t>
                      </a:r>
                    </a:p>
                  </a:txBody>
                  <a:tcPr marL="55681" marR="55681" marT="27841" marB="27841" anchor="ctr">
                    <a:lnL>
                      <a:noFill/>
                    </a:lnL>
                    <a:lnR>
                      <a:noFill/>
                    </a:lnR>
                    <a:lnT>
                      <a:noFill/>
                    </a:lnT>
                    <a:lnB w="19050">
                      <a:solidFill>
                        <a:schemeClr val="accent1"/>
                      </a:solidFill>
                    </a:lnB>
                    <a:noFill/>
                  </a:tcPr>
                </a:tc>
                <a:tc>
                  <a:txBody>
                    <a:bodyPr/>
                    <a:lstStyle/>
                    <a:p>
                      <a:r>
                        <a:rPr lang="en-US" sz="1100" b="1">
                          <a:solidFill>
                            <a:schemeClr val="bg2"/>
                          </a:solidFill>
                        </a:rPr>
                        <a:t>Palliative Care</a:t>
                      </a:r>
                    </a:p>
                  </a:txBody>
                  <a:tcPr marL="55681" marR="55681" marT="27841" marB="27841" anchor="ctr">
                    <a:lnL>
                      <a:noFill/>
                    </a:lnL>
                    <a:lnR>
                      <a:noFill/>
                    </a:lnR>
                    <a:lnT>
                      <a:noFill/>
                    </a:lnT>
                    <a:lnB w="19050">
                      <a:solidFill>
                        <a:schemeClr val="accent1"/>
                      </a:solidFill>
                    </a:lnB>
                    <a:noFill/>
                  </a:tcPr>
                </a:tc>
                <a:extLst>
                  <a:ext uri="{0D108BD9-81ED-4DB2-BD59-A6C34878D82A}">
                    <a16:rowId xmlns:a16="http://schemas.microsoft.com/office/drawing/2014/main" val="877984858"/>
                  </a:ext>
                </a:extLst>
              </a:tr>
              <a:tr h="331398">
                <a:tc>
                  <a:txBody>
                    <a:bodyPr/>
                    <a:lstStyle/>
                    <a:p>
                      <a:r>
                        <a:rPr lang="en-US" sz="1100" b="1">
                          <a:solidFill>
                            <a:schemeClr val="bg2"/>
                          </a:solidFill>
                        </a:rPr>
                        <a:t>Purpose</a:t>
                      </a:r>
                      <a:endParaRPr lang="en-US" sz="1100">
                        <a:solidFill>
                          <a:schemeClr val="bg2"/>
                        </a:solidFill>
                      </a:endParaRPr>
                    </a:p>
                  </a:txBody>
                  <a:tcPr marL="55681" marR="55681" marT="27841" marB="27841" anchor="ctr">
                    <a:lnL>
                      <a:noFill/>
                    </a:lnL>
                    <a:lnR>
                      <a:noFill/>
                    </a:lnR>
                    <a:lnT w="19050">
                      <a:solidFill>
                        <a:schemeClr val="accent1"/>
                      </a:solidFill>
                    </a:lnT>
                    <a:lnB w="3175">
                      <a:solidFill>
                        <a:schemeClr val="tx1"/>
                      </a:solidFill>
                    </a:lnB>
                    <a:noFill/>
                  </a:tcPr>
                </a:tc>
                <a:tc>
                  <a:txBody>
                    <a:bodyPr/>
                    <a:lstStyle/>
                    <a:p>
                      <a:r>
                        <a:rPr lang="en-US" sz="1100">
                          <a:solidFill>
                            <a:schemeClr val="bg2"/>
                          </a:solidFill>
                        </a:rPr>
                        <a:t>Provide comfort and support at the end of life</a:t>
                      </a:r>
                    </a:p>
                  </a:txBody>
                  <a:tcPr marL="55681" marR="55681" marT="27841" marB="27841" anchor="ctr">
                    <a:lnL>
                      <a:noFill/>
                    </a:lnL>
                    <a:lnR>
                      <a:noFill/>
                    </a:lnR>
                    <a:lnT w="19050">
                      <a:solidFill>
                        <a:schemeClr val="accent1"/>
                      </a:solidFill>
                    </a:lnT>
                    <a:lnB w="3175">
                      <a:solidFill>
                        <a:schemeClr val="tx1"/>
                      </a:solidFill>
                    </a:lnB>
                    <a:noFill/>
                  </a:tcPr>
                </a:tc>
                <a:tc>
                  <a:txBody>
                    <a:bodyPr/>
                    <a:lstStyle/>
                    <a:p>
                      <a:r>
                        <a:rPr lang="en-US" sz="1100">
                          <a:solidFill>
                            <a:schemeClr val="bg2"/>
                          </a:solidFill>
                        </a:rPr>
                        <a:t>Provide comfort and support during any point of serious illness diagnosis</a:t>
                      </a:r>
                    </a:p>
                  </a:txBody>
                  <a:tcPr marL="55681" marR="55681" marT="27841" marB="27841" anchor="ctr">
                    <a:lnL>
                      <a:noFill/>
                    </a:lnL>
                    <a:lnR>
                      <a:noFill/>
                    </a:lnR>
                    <a:lnT w="19050">
                      <a:solidFill>
                        <a:schemeClr val="accent1"/>
                      </a:solidFill>
                    </a:lnT>
                    <a:lnB w="3175">
                      <a:solidFill>
                        <a:schemeClr val="tx1"/>
                      </a:solidFill>
                    </a:lnB>
                    <a:noFill/>
                  </a:tcPr>
                </a:tc>
                <a:extLst>
                  <a:ext uri="{0D108BD9-81ED-4DB2-BD59-A6C34878D82A}">
                    <a16:rowId xmlns:a16="http://schemas.microsoft.com/office/drawing/2014/main" val="3020844029"/>
                  </a:ext>
                </a:extLst>
              </a:tr>
              <a:tr h="308975">
                <a:tc>
                  <a:txBody>
                    <a:bodyPr/>
                    <a:lstStyle/>
                    <a:p>
                      <a:r>
                        <a:rPr lang="en-US" sz="1100" b="1">
                          <a:solidFill>
                            <a:schemeClr val="bg2"/>
                          </a:solidFill>
                        </a:rPr>
                        <a:t>Eligibility</a:t>
                      </a:r>
                      <a:endParaRPr lang="en-US" sz="1100">
                        <a:solidFill>
                          <a:schemeClr val="bg2"/>
                        </a:solidFill>
                      </a:endParaRPr>
                    </a:p>
                  </a:txBody>
                  <a:tcPr marL="55681" marR="55681" marT="27841" marB="27841" anchor="ctr">
                    <a:lnL>
                      <a:noFill/>
                    </a:lnL>
                    <a:lnR>
                      <a:noFill/>
                    </a:lnR>
                    <a:lnT w="3175">
                      <a:solidFill>
                        <a:schemeClr val="tx1"/>
                      </a:solidFill>
                    </a:lnT>
                    <a:lnB w="3175">
                      <a:solidFill>
                        <a:schemeClr val="tx1"/>
                      </a:solidFill>
                    </a:lnB>
                    <a:noFill/>
                  </a:tcPr>
                </a:tc>
                <a:tc>
                  <a:txBody>
                    <a:bodyPr/>
                    <a:lstStyle/>
                    <a:p>
                      <a:r>
                        <a:rPr lang="en-US" sz="1100">
                          <a:solidFill>
                            <a:schemeClr val="bg2"/>
                          </a:solidFill>
                        </a:rPr>
                        <a:t>For patients with terminal illness (less than 6 months prognosis)</a:t>
                      </a:r>
                    </a:p>
                  </a:txBody>
                  <a:tcPr marL="55681" marR="55681" marT="27841" marB="27841" anchor="ctr">
                    <a:lnL>
                      <a:noFill/>
                    </a:lnL>
                    <a:lnR>
                      <a:noFill/>
                    </a:lnR>
                    <a:lnT w="3175">
                      <a:solidFill>
                        <a:schemeClr val="tx1"/>
                      </a:solidFill>
                    </a:lnT>
                    <a:lnB w="3175">
                      <a:solidFill>
                        <a:schemeClr val="tx1"/>
                      </a:solidFill>
                    </a:lnB>
                    <a:noFill/>
                  </a:tcPr>
                </a:tc>
                <a:tc>
                  <a:txBody>
                    <a:bodyPr/>
                    <a:lstStyle/>
                    <a:p>
                      <a:r>
                        <a:rPr lang="en-US" sz="1100">
                          <a:solidFill>
                            <a:schemeClr val="bg2"/>
                          </a:solidFill>
                        </a:rPr>
                        <a:t>For patients with serious illness, at any stage</a:t>
                      </a:r>
                    </a:p>
                  </a:txBody>
                  <a:tcPr marL="55681" marR="55681" marT="27841" marB="27841" anchor="ctr">
                    <a:lnL>
                      <a:noFill/>
                    </a:lnL>
                    <a:lnR>
                      <a:noFill/>
                    </a:lnR>
                    <a:lnT w="3175">
                      <a:solidFill>
                        <a:schemeClr val="tx1"/>
                      </a:solidFill>
                    </a:lnT>
                    <a:lnB w="3175">
                      <a:solidFill>
                        <a:schemeClr val="tx1"/>
                      </a:solidFill>
                    </a:lnB>
                    <a:noFill/>
                  </a:tcPr>
                </a:tc>
                <a:extLst>
                  <a:ext uri="{0D108BD9-81ED-4DB2-BD59-A6C34878D82A}">
                    <a16:rowId xmlns:a16="http://schemas.microsoft.com/office/drawing/2014/main" val="264913639"/>
                  </a:ext>
                </a:extLst>
              </a:tr>
              <a:tr h="331398">
                <a:tc>
                  <a:txBody>
                    <a:bodyPr/>
                    <a:lstStyle/>
                    <a:p>
                      <a:r>
                        <a:rPr lang="en-US" sz="1100" b="1">
                          <a:solidFill>
                            <a:schemeClr val="bg2"/>
                          </a:solidFill>
                        </a:rPr>
                        <a:t>Goal of Care</a:t>
                      </a:r>
                      <a:endParaRPr lang="en-US" sz="1100">
                        <a:solidFill>
                          <a:schemeClr val="bg2"/>
                        </a:solidFill>
                      </a:endParaRPr>
                    </a:p>
                  </a:txBody>
                  <a:tcPr marL="55681" marR="55681" marT="27841" marB="27841" anchor="ctr">
                    <a:lnL>
                      <a:noFill/>
                    </a:lnL>
                    <a:lnR>
                      <a:noFill/>
                    </a:lnR>
                    <a:lnT w="3175">
                      <a:solidFill>
                        <a:schemeClr val="tx1"/>
                      </a:solidFill>
                    </a:lnT>
                    <a:lnB w="3175">
                      <a:solidFill>
                        <a:schemeClr val="tx1"/>
                      </a:solidFill>
                    </a:lnB>
                    <a:noFill/>
                  </a:tcPr>
                </a:tc>
                <a:tc>
                  <a:txBody>
                    <a:bodyPr/>
                    <a:lstStyle/>
                    <a:p>
                      <a:r>
                        <a:rPr lang="en-US" sz="1100">
                          <a:solidFill>
                            <a:schemeClr val="bg2"/>
                          </a:solidFill>
                        </a:rPr>
                        <a:t>Focuses on symptom management, and quality of life (no curative treatment)</a:t>
                      </a:r>
                    </a:p>
                  </a:txBody>
                  <a:tcPr marL="55681" marR="55681" marT="27841" marB="27841" anchor="ctr">
                    <a:lnL>
                      <a:noFill/>
                    </a:lnL>
                    <a:lnR>
                      <a:noFill/>
                    </a:lnR>
                    <a:lnT w="3175">
                      <a:solidFill>
                        <a:schemeClr val="tx1"/>
                      </a:solidFill>
                    </a:lnT>
                    <a:lnB w="3175">
                      <a:solidFill>
                        <a:schemeClr val="tx1"/>
                      </a:solidFill>
                    </a:lnB>
                    <a:noFill/>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lang="en-US" sz="1100">
                        <a:solidFill>
                          <a:schemeClr val="bg2"/>
                        </a:solidFill>
                      </a:endParaRPr>
                    </a:p>
                    <a:p>
                      <a:pPr marL="0" marR="0" lvl="0" indent="0" algn="l" defTabSz="685800" rtl="0" eaLnBrk="1" fontAlgn="auto" latinLnBrk="0" hangingPunct="1">
                        <a:lnSpc>
                          <a:spcPct val="100000"/>
                        </a:lnSpc>
                        <a:spcBef>
                          <a:spcPts val="0"/>
                        </a:spcBef>
                        <a:spcAft>
                          <a:spcPts val="0"/>
                        </a:spcAft>
                        <a:buClrTx/>
                        <a:buSzTx/>
                        <a:buFontTx/>
                        <a:buNone/>
                        <a:tabLst/>
                        <a:defRPr/>
                      </a:pPr>
                      <a:r>
                        <a:rPr lang="en-US" sz="1100">
                          <a:solidFill>
                            <a:schemeClr val="bg2"/>
                          </a:solidFill>
                        </a:rPr>
                        <a:t>Focuses on symptom management, and quality of life (regardless of curative treatment)</a:t>
                      </a:r>
                    </a:p>
                    <a:p>
                      <a:endParaRPr lang="en-US" sz="1100">
                        <a:solidFill>
                          <a:schemeClr val="bg2"/>
                        </a:solidFill>
                      </a:endParaRPr>
                    </a:p>
                  </a:txBody>
                  <a:tcPr marL="55681" marR="55681" marT="27841" marB="27841" anchor="ctr">
                    <a:lnL>
                      <a:noFill/>
                    </a:lnL>
                    <a:lnR>
                      <a:noFill/>
                    </a:lnR>
                    <a:lnT w="3175">
                      <a:solidFill>
                        <a:schemeClr val="tx1"/>
                      </a:solidFill>
                    </a:lnT>
                    <a:lnB w="3175">
                      <a:solidFill>
                        <a:schemeClr val="tx1"/>
                      </a:solidFill>
                    </a:lnB>
                    <a:noFill/>
                  </a:tcPr>
                </a:tc>
                <a:extLst>
                  <a:ext uri="{0D108BD9-81ED-4DB2-BD59-A6C34878D82A}">
                    <a16:rowId xmlns:a16="http://schemas.microsoft.com/office/drawing/2014/main" val="2216035896"/>
                  </a:ext>
                </a:extLst>
              </a:tr>
              <a:tr h="331398">
                <a:tc>
                  <a:txBody>
                    <a:bodyPr/>
                    <a:lstStyle/>
                    <a:p>
                      <a:r>
                        <a:rPr lang="en-US" sz="1100" b="1">
                          <a:solidFill>
                            <a:schemeClr val="bg2"/>
                          </a:solidFill>
                        </a:rPr>
                        <a:t>Location of Care</a:t>
                      </a:r>
                      <a:endParaRPr lang="en-US" sz="1100">
                        <a:solidFill>
                          <a:schemeClr val="bg2"/>
                        </a:solidFill>
                      </a:endParaRPr>
                    </a:p>
                  </a:txBody>
                  <a:tcPr marL="55681" marR="55681" marT="27841" marB="27841" anchor="ctr">
                    <a:lnL>
                      <a:noFill/>
                    </a:lnL>
                    <a:lnR>
                      <a:noFill/>
                    </a:lnR>
                    <a:lnT w="3175" cap="flat" cmpd="sng" algn="ctr">
                      <a:solidFill>
                        <a:schemeClr val="tx1"/>
                      </a:solidFill>
                      <a:prstDash val="solid"/>
                      <a:round/>
                      <a:headEnd type="none" w="med" len="med"/>
                      <a:tailEnd type="none" w="med" len="med"/>
                    </a:lnT>
                    <a:lnB w="3175">
                      <a:solidFill>
                        <a:schemeClr val="tx1"/>
                      </a:solidFill>
                    </a:lnB>
                    <a:noFill/>
                  </a:tcPr>
                </a:tc>
                <a:tc>
                  <a:txBody>
                    <a:bodyPr/>
                    <a:lstStyle/>
                    <a:p>
                      <a:r>
                        <a:rPr lang="en-US" sz="1100">
                          <a:solidFill>
                            <a:schemeClr val="bg2"/>
                          </a:solidFill>
                        </a:rPr>
                        <a:t>Anywhere patient’s call home</a:t>
                      </a:r>
                    </a:p>
                  </a:txBody>
                  <a:tcPr marL="55681" marR="55681" marT="27841" marB="27841" anchor="ctr">
                    <a:lnL>
                      <a:noFill/>
                    </a:lnL>
                    <a:lnR>
                      <a:noFill/>
                    </a:lnR>
                    <a:lnT w="3175" cap="flat" cmpd="sng" algn="ctr">
                      <a:solidFill>
                        <a:schemeClr val="tx1"/>
                      </a:solidFill>
                      <a:prstDash val="solid"/>
                      <a:round/>
                      <a:headEnd type="none" w="med" len="med"/>
                      <a:tailEnd type="none" w="med" len="med"/>
                    </a:lnT>
                    <a:lnB w="3175">
                      <a:solidFill>
                        <a:schemeClr val="tx1"/>
                      </a:solidFill>
                    </a:lnB>
                    <a:noFill/>
                  </a:tcPr>
                </a:tc>
                <a:tc>
                  <a:txBody>
                    <a:bodyPr/>
                    <a:lstStyle/>
                    <a:p>
                      <a:r>
                        <a:rPr lang="en-US" sz="1100">
                          <a:solidFill>
                            <a:schemeClr val="bg2"/>
                          </a:solidFill>
                        </a:rPr>
                        <a:t>Anywhere patient’s call home</a:t>
                      </a:r>
                    </a:p>
                  </a:txBody>
                  <a:tcPr marL="55681" marR="55681" marT="27841" marB="27841" anchor="ctr">
                    <a:lnL>
                      <a:noFill/>
                    </a:lnL>
                    <a:lnR>
                      <a:noFill/>
                    </a:lnR>
                    <a:lnT w="3175" cap="flat" cmpd="sng" algn="ctr">
                      <a:solidFill>
                        <a:schemeClr val="tx1"/>
                      </a:solidFill>
                      <a:prstDash val="solid"/>
                      <a:round/>
                      <a:headEnd type="none" w="med" len="med"/>
                      <a:tailEnd type="none" w="med" len="med"/>
                    </a:lnT>
                    <a:lnB w="3175">
                      <a:solidFill>
                        <a:schemeClr val="tx1"/>
                      </a:solidFill>
                    </a:lnB>
                    <a:noFill/>
                  </a:tcPr>
                </a:tc>
                <a:extLst>
                  <a:ext uri="{0D108BD9-81ED-4DB2-BD59-A6C34878D82A}">
                    <a16:rowId xmlns:a16="http://schemas.microsoft.com/office/drawing/2014/main" val="3693258150"/>
                  </a:ext>
                </a:extLst>
              </a:tr>
              <a:tr h="331398">
                <a:tc>
                  <a:txBody>
                    <a:bodyPr/>
                    <a:lstStyle/>
                    <a:p>
                      <a:r>
                        <a:rPr lang="en-US" sz="1100" b="1">
                          <a:solidFill>
                            <a:schemeClr val="bg2"/>
                          </a:solidFill>
                        </a:rPr>
                        <a:t>Team Players</a:t>
                      </a:r>
                      <a:endParaRPr lang="en-US" sz="1100">
                        <a:solidFill>
                          <a:schemeClr val="bg2"/>
                        </a:solidFill>
                      </a:endParaRPr>
                    </a:p>
                  </a:txBody>
                  <a:tcPr marL="55681" marR="55681" marT="27841" marB="27841" anchor="ctr">
                    <a:lnL>
                      <a:noFill/>
                    </a:lnL>
                    <a:lnR>
                      <a:noFill/>
                    </a:lnR>
                    <a:lnT w="3175">
                      <a:solidFill>
                        <a:schemeClr val="tx1"/>
                      </a:solidFill>
                    </a:lnT>
                    <a:lnB w="3175">
                      <a:solidFill>
                        <a:schemeClr val="tx1"/>
                      </a:solidFill>
                    </a:lnB>
                    <a:noFill/>
                  </a:tcPr>
                </a:tc>
                <a:tc>
                  <a:txBody>
                    <a:bodyPr/>
                    <a:lstStyle/>
                    <a:p>
                      <a:r>
                        <a:rPr lang="en-US" sz="1100">
                          <a:solidFill>
                            <a:schemeClr val="bg2"/>
                          </a:solidFill>
                        </a:rPr>
                        <a:t>Doctors, nurses, social workers, chaplains, dieticians</a:t>
                      </a:r>
                    </a:p>
                  </a:txBody>
                  <a:tcPr marL="55681" marR="55681" marT="27841" marB="27841" anchor="ctr">
                    <a:lnL>
                      <a:noFill/>
                    </a:lnL>
                    <a:lnR>
                      <a:noFill/>
                    </a:lnR>
                    <a:lnT w="3175">
                      <a:solidFill>
                        <a:schemeClr val="tx1"/>
                      </a:solidFill>
                    </a:lnT>
                    <a:lnB w="3175">
                      <a:solidFill>
                        <a:schemeClr val="tx1"/>
                      </a:solidFill>
                    </a:lnB>
                    <a:noFill/>
                  </a:tcPr>
                </a:tc>
                <a:tc>
                  <a:txBody>
                    <a:bodyPr/>
                    <a:lstStyle/>
                    <a:p>
                      <a:r>
                        <a:rPr lang="en-US" sz="1100">
                          <a:solidFill>
                            <a:schemeClr val="bg2"/>
                          </a:solidFill>
                        </a:rPr>
                        <a:t>Doctors, nurses, social workers, chaplains, dieticians</a:t>
                      </a:r>
                    </a:p>
                  </a:txBody>
                  <a:tcPr marL="55681" marR="55681" marT="27841" marB="27841" anchor="ctr">
                    <a:lnL>
                      <a:noFill/>
                    </a:lnL>
                    <a:lnR>
                      <a:noFill/>
                    </a:lnR>
                    <a:lnT w="3175">
                      <a:solidFill>
                        <a:schemeClr val="tx1"/>
                      </a:solidFill>
                    </a:lnT>
                    <a:lnB w="3175">
                      <a:solidFill>
                        <a:schemeClr val="tx1"/>
                      </a:solidFill>
                    </a:lnB>
                    <a:noFill/>
                  </a:tcPr>
                </a:tc>
                <a:extLst>
                  <a:ext uri="{0D108BD9-81ED-4DB2-BD59-A6C34878D82A}">
                    <a16:rowId xmlns:a16="http://schemas.microsoft.com/office/drawing/2014/main" val="1943058828"/>
                  </a:ext>
                </a:extLst>
              </a:tr>
              <a:tr h="234941">
                <a:tc>
                  <a:txBody>
                    <a:bodyPr/>
                    <a:lstStyle/>
                    <a:p>
                      <a:r>
                        <a:rPr lang="en-US" sz="1100" b="1">
                          <a:solidFill>
                            <a:schemeClr val="bg2"/>
                          </a:solidFill>
                        </a:rPr>
                        <a:t>Care level</a:t>
                      </a:r>
                      <a:endParaRPr lang="en-US" sz="1100">
                        <a:solidFill>
                          <a:schemeClr val="bg2"/>
                        </a:solidFill>
                      </a:endParaRPr>
                    </a:p>
                  </a:txBody>
                  <a:tcPr marL="55681" marR="55681" marT="27841" marB="27841" anchor="ctr">
                    <a:lnL>
                      <a:noFill/>
                    </a:lnL>
                    <a:lnR>
                      <a:noFill/>
                    </a:lnR>
                    <a:lnT w="3175" cap="flat" cmpd="sng" algn="ctr">
                      <a:solidFill>
                        <a:schemeClr val="tx1"/>
                      </a:solidFill>
                      <a:prstDash val="solid"/>
                      <a:round/>
                      <a:headEnd type="none" w="med" len="med"/>
                      <a:tailEnd type="none" w="med" len="med"/>
                    </a:lnT>
                    <a:lnB w="12700">
                      <a:solidFill>
                        <a:schemeClr val="accent1"/>
                      </a:solidFill>
                    </a:lnB>
                    <a:noFill/>
                  </a:tcPr>
                </a:tc>
                <a:tc>
                  <a:txBody>
                    <a:bodyPr/>
                    <a:lstStyle/>
                    <a:p>
                      <a:r>
                        <a:rPr lang="en-US" sz="1100">
                          <a:solidFill>
                            <a:schemeClr val="bg2"/>
                          </a:solidFill>
                        </a:rPr>
                        <a:t>Patient is not seeking curative measures or return back to hospital </a:t>
                      </a:r>
                    </a:p>
                  </a:txBody>
                  <a:tcPr marL="55681" marR="55681" marT="27841" marB="27841" anchor="ctr">
                    <a:lnL>
                      <a:noFill/>
                    </a:lnL>
                    <a:lnR>
                      <a:noFill/>
                    </a:lnR>
                    <a:lnT w="3175" cap="flat" cmpd="sng" algn="ctr">
                      <a:solidFill>
                        <a:schemeClr val="tx1"/>
                      </a:solidFill>
                      <a:prstDash val="solid"/>
                      <a:round/>
                      <a:headEnd type="none" w="med" len="med"/>
                      <a:tailEnd type="none" w="med" len="med"/>
                    </a:lnT>
                    <a:lnB w="12700">
                      <a:solidFill>
                        <a:schemeClr val="accent1"/>
                      </a:solidFill>
                    </a:lnB>
                    <a:noFill/>
                  </a:tcPr>
                </a:tc>
                <a:tc>
                  <a:txBody>
                    <a:bodyPr/>
                    <a:lstStyle/>
                    <a:p>
                      <a:r>
                        <a:rPr lang="en-US" sz="1100">
                          <a:solidFill>
                            <a:schemeClr val="bg2"/>
                          </a:solidFill>
                        </a:rPr>
                        <a:t>Patients may be seeking curative treatments and return to the hospital</a:t>
                      </a:r>
                    </a:p>
                  </a:txBody>
                  <a:tcPr marL="55681" marR="55681" marT="27841" marB="27841" anchor="ctr">
                    <a:lnL>
                      <a:noFill/>
                    </a:lnL>
                    <a:lnR>
                      <a:noFill/>
                    </a:lnR>
                    <a:lnT w="3175" cap="flat" cmpd="sng" algn="ctr">
                      <a:solidFill>
                        <a:schemeClr val="tx1"/>
                      </a:solidFill>
                      <a:prstDash val="solid"/>
                      <a:round/>
                      <a:headEnd type="none" w="med" len="med"/>
                      <a:tailEnd type="none" w="med" len="med"/>
                    </a:lnT>
                    <a:lnB w="12700">
                      <a:solidFill>
                        <a:schemeClr val="accent1"/>
                      </a:solidFill>
                    </a:lnB>
                    <a:noFill/>
                  </a:tcPr>
                </a:tc>
                <a:extLst>
                  <a:ext uri="{0D108BD9-81ED-4DB2-BD59-A6C34878D82A}">
                    <a16:rowId xmlns:a16="http://schemas.microsoft.com/office/drawing/2014/main" val="3558768304"/>
                  </a:ext>
                </a:extLst>
              </a:tr>
            </a:tbl>
          </a:graphicData>
        </a:graphic>
      </p:graphicFrame>
    </p:spTree>
    <p:extLst>
      <p:ext uri="{BB962C8B-B14F-4D97-AF65-F5344CB8AC3E}">
        <p14:creationId xmlns:p14="http://schemas.microsoft.com/office/powerpoint/2010/main" val="10194591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C81996-53C0-DE80-9947-7C1C5060F5D2}"/>
              </a:ext>
            </a:extLst>
          </p:cNvPr>
          <p:cNvSpPr>
            <a:spLocks noGrp="1"/>
          </p:cNvSpPr>
          <p:nvPr>
            <p:ph type="title"/>
          </p:nvPr>
        </p:nvSpPr>
        <p:spPr/>
        <p:txBody>
          <a:bodyPr/>
          <a:lstStyle/>
          <a:p>
            <a:r>
              <a:rPr lang="en-US"/>
              <a:t>Scope of Supportive Care Medicine: Types of patients </a:t>
            </a:r>
          </a:p>
        </p:txBody>
      </p:sp>
      <p:sp>
        <p:nvSpPr>
          <p:cNvPr id="3" name="Content Placeholder 2">
            <a:extLst>
              <a:ext uri="{FF2B5EF4-FFF2-40B4-BE49-F238E27FC236}">
                <a16:creationId xmlns:a16="http://schemas.microsoft.com/office/drawing/2014/main" id="{4D16E905-349F-FCB3-9E7F-E55F0F34AB0A}"/>
              </a:ext>
            </a:extLst>
          </p:cNvPr>
          <p:cNvSpPr>
            <a:spLocks noGrp="1"/>
          </p:cNvSpPr>
          <p:nvPr>
            <p:ph sz="half" idx="1"/>
          </p:nvPr>
        </p:nvSpPr>
        <p:spPr>
          <a:xfrm>
            <a:off x="628650" y="1112602"/>
            <a:ext cx="8257636" cy="3791583"/>
          </a:xfrm>
        </p:spPr>
        <p:txBody>
          <a:bodyPr/>
          <a:lstStyle/>
          <a:p>
            <a:pPr marL="285750" indent="-285750">
              <a:spcBef>
                <a:spcPts val="600"/>
              </a:spcBef>
              <a:buFont typeface="Arial" panose="020B0604020202020204" pitchFamily="34" charset="0"/>
              <a:buChar char="•"/>
            </a:pPr>
            <a:r>
              <a:rPr lang="en-US" b="1"/>
              <a:t>Cancer</a:t>
            </a:r>
            <a:r>
              <a:rPr lang="en-US"/>
              <a:t>: Early or Advanced Cancer</a:t>
            </a:r>
          </a:p>
          <a:p>
            <a:pPr marL="285750" indent="-285750">
              <a:spcBef>
                <a:spcPts val="600"/>
              </a:spcBef>
              <a:buFont typeface="Arial" panose="020B0604020202020204" pitchFamily="34" charset="0"/>
              <a:buChar char="•"/>
            </a:pPr>
            <a:r>
              <a:rPr lang="en-US" b="1"/>
              <a:t>Heart Disease</a:t>
            </a:r>
            <a:r>
              <a:rPr lang="en-US"/>
              <a:t>: Heart failure or other severe heart conditions</a:t>
            </a:r>
          </a:p>
          <a:p>
            <a:pPr marL="285750" indent="-285750">
              <a:spcBef>
                <a:spcPts val="600"/>
              </a:spcBef>
              <a:buFont typeface="Arial" panose="020B0604020202020204" pitchFamily="34" charset="0"/>
              <a:buChar char="•"/>
            </a:pPr>
            <a:r>
              <a:rPr lang="en-US" b="1"/>
              <a:t>Lung Diseases</a:t>
            </a:r>
            <a:r>
              <a:rPr lang="en-US"/>
              <a:t>: COPD, pulmonary fibrosis, or other life limiting breathing difficulties.</a:t>
            </a:r>
          </a:p>
          <a:p>
            <a:pPr marL="285750" indent="-285750">
              <a:spcBef>
                <a:spcPts val="600"/>
              </a:spcBef>
              <a:buFont typeface="Arial" panose="020B0604020202020204" pitchFamily="34" charset="0"/>
              <a:buChar char="•"/>
            </a:pPr>
            <a:r>
              <a:rPr lang="en-US" b="1"/>
              <a:t>Neurological Disorders</a:t>
            </a:r>
            <a:r>
              <a:rPr lang="en-US"/>
              <a:t>: Alzheimer’s, Parkinson’s, ALS, or MS </a:t>
            </a:r>
          </a:p>
          <a:p>
            <a:pPr marL="285750" indent="-285750">
              <a:spcBef>
                <a:spcPts val="600"/>
              </a:spcBef>
              <a:buFont typeface="Arial" panose="020B0604020202020204" pitchFamily="34" charset="0"/>
              <a:buChar char="•"/>
            </a:pPr>
            <a:r>
              <a:rPr lang="en-US" b="1"/>
              <a:t>Kidney Disease</a:t>
            </a:r>
            <a:r>
              <a:rPr lang="en-US"/>
              <a:t>: Advanced kidney disease or on dialysis.</a:t>
            </a:r>
          </a:p>
          <a:p>
            <a:pPr marL="285750" indent="-285750">
              <a:spcBef>
                <a:spcPts val="600"/>
              </a:spcBef>
              <a:buFont typeface="Arial" panose="020B0604020202020204" pitchFamily="34" charset="0"/>
              <a:buChar char="•"/>
            </a:pPr>
            <a:r>
              <a:rPr lang="en-US" b="1"/>
              <a:t>Liver Disease</a:t>
            </a:r>
            <a:r>
              <a:rPr lang="en-US"/>
              <a:t>: Cirrhosis </a:t>
            </a:r>
          </a:p>
          <a:p>
            <a:pPr marL="285750" indent="-285750">
              <a:spcBef>
                <a:spcPts val="600"/>
              </a:spcBef>
              <a:buFont typeface="Arial" panose="020B0604020202020204" pitchFamily="34" charset="0"/>
              <a:buChar char="•"/>
            </a:pPr>
            <a:r>
              <a:rPr lang="en-US"/>
              <a:t>Transplant patients: Either pre-transplant for goals of care or post-transplant for rejection</a:t>
            </a:r>
          </a:p>
          <a:p>
            <a:pPr marL="285750" indent="-285750">
              <a:spcBef>
                <a:spcPts val="600"/>
              </a:spcBef>
              <a:buFont typeface="Arial" panose="020B0604020202020204" pitchFamily="34" charset="0"/>
              <a:buChar char="•"/>
            </a:pPr>
            <a:r>
              <a:rPr lang="en-US" b="1"/>
              <a:t>HIV/AIDS</a:t>
            </a:r>
          </a:p>
          <a:p>
            <a:pPr marL="285750" indent="-285750">
              <a:spcBef>
                <a:spcPts val="600"/>
              </a:spcBef>
              <a:buFont typeface="Arial" panose="020B0604020202020204" pitchFamily="34" charset="0"/>
              <a:buChar char="•"/>
            </a:pPr>
            <a:r>
              <a:rPr lang="en-US" b="1"/>
              <a:t>Children or Elderly</a:t>
            </a:r>
            <a:r>
              <a:rPr lang="en-US"/>
              <a:t>: Children with serious, life-limiting conditions or older adults with multiple health issues/frailty.</a:t>
            </a:r>
          </a:p>
          <a:p>
            <a:endParaRPr lang="en-US"/>
          </a:p>
        </p:txBody>
      </p:sp>
      <p:sp>
        <p:nvSpPr>
          <p:cNvPr id="5" name="Footer Placeholder 4">
            <a:extLst>
              <a:ext uri="{FF2B5EF4-FFF2-40B4-BE49-F238E27FC236}">
                <a16:creationId xmlns:a16="http://schemas.microsoft.com/office/drawing/2014/main" id="{165D8D09-4AD8-6FAD-93CD-9F5670CE9A4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5E5590E-9642-1017-E5CC-E676FD23CC96}"/>
              </a:ext>
            </a:extLst>
          </p:cNvPr>
          <p:cNvSpPr>
            <a:spLocks noGrp="1"/>
          </p:cNvSpPr>
          <p:nvPr>
            <p:ph type="sldNum" sz="quarter" idx="12"/>
          </p:nvPr>
        </p:nvSpPr>
        <p:spPr/>
        <p:txBody>
          <a:bodyPr/>
          <a:lstStyle/>
          <a:p>
            <a:fld id="{5339919A-1AF4-8143-B305-C972D12AEE0C}" type="slidenum">
              <a:rPr lang="en-US" smtClean="0"/>
              <a:t>7</a:t>
            </a:fld>
            <a:endParaRPr lang="en-US"/>
          </a:p>
        </p:txBody>
      </p:sp>
    </p:spTree>
    <p:extLst>
      <p:ext uri="{BB962C8B-B14F-4D97-AF65-F5344CB8AC3E}">
        <p14:creationId xmlns:p14="http://schemas.microsoft.com/office/powerpoint/2010/main" val="10344467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075663-DF23-75E4-3A7D-60246D7092FD}"/>
              </a:ext>
            </a:extLst>
          </p:cNvPr>
          <p:cNvSpPr>
            <a:spLocks noGrp="1"/>
          </p:cNvSpPr>
          <p:nvPr>
            <p:ph type="title"/>
          </p:nvPr>
        </p:nvSpPr>
        <p:spPr>
          <a:xfrm>
            <a:off x="628650" y="38420"/>
            <a:ext cx="8358034" cy="937260"/>
          </a:xfrm>
        </p:spPr>
        <p:txBody>
          <a:bodyPr vert="horz" lIns="91440" tIns="45720" rIns="91440" bIns="45720" rtlCol="0" anchor="b">
            <a:normAutofit/>
          </a:bodyPr>
          <a:lstStyle/>
          <a:p>
            <a:r>
              <a:rPr lang="en-US" b="1" kern="1200">
                <a:latin typeface="+mj-lt"/>
                <a:ea typeface="+mj-ea"/>
                <a:cs typeface="+mj-cs"/>
              </a:rPr>
              <a:t>Scope of Supportive Care Medicine: Symptom management </a:t>
            </a:r>
          </a:p>
        </p:txBody>
      </p:sp>
      <p:sp>
        <p:nvSpPr>
          <p:cNvPr id="25" name="Footer Placeholder 4">
            <a:extLst>
              <a:ext uri="{FF2B5EF4-FFF2-40B4-BE49-F238E27FC236}">
                <a16:creationId xmlns:a16="http://schemas.microsoft.com/office/drawing/2014/main" id="{A5E604A1-56CA-52D0-D019-787A4B8E5887}"/>
              </a:ext>
            </a:extLst>
          </p:cNvPr>
          <p:cNvSpPr>
            <a:spLocks noGrp="1"/>
          </p:cNvSpPr>
          <p:nvPr>
            <p:ph type="ftr" sz="quarter" idx="11"/>
          </p:nvPr>
        </p:nvSpPr>
        <p:spPr>
          <a:xfrm>
            <a:off x="2656936" y="4767263"/>
            <a:ext cx="5862986" cy="273844"/>
          </a:xfrm>
        </p:spPr>
        <p:txBody>
          <a:bodyPr/>
          <a:lstStyle/>
          <a:p>
            <a:endParaRPr lang="en-US"/>
          </a:p>
        </p:txBody>
      </p:sp>
      <p:sp>
        <p:nvSpPr>
          <p:cNvPr id="6" name="Slide Number Placeholder 5">
            <a:extLst>
              <a:ext uri="{FF2B5EF4-FFF2-40B4-BE49-F238E27FC236}">
                <a16:creationId xmlns:a16="http://schemas.microsoft.com/office/drawing/2014/main" id="{9A2F2675-29C9-728C-9FAC-FA3D88BBF5A3}"/>
              </a:ext>
            </a:extLst>
          </p:cNvPr>
          <p:cNvSpPr>
            <a:spLocks noGrp="1"/>
          </p:cNvSpPr>
          <p:nvPr>
            <p:ph type="sldNum" sz="quarter" idx="12"/>
          </p:nvPr>
        </p:nvSpPr>
        <p:spPr>
          <a:xfrm>
            <a:off x="8576586" y="4796463"/>
            <a:ext cx="309700" cy="215444"/>
          </a:xfrm>
        </p:spPr>
        <p:txBody>
          <a:bodyPr vert="horz" wrap="none" lIns="91440" tIns="45720" rIns="91440" bIns="45720" rtlCol="0" anchor="ctr">
            <a:normAutofit/>
          </a:bodyPr>
          <a:lstStyle/>
          <a:p>
            <a:pPr>
              <a:spcAft>
                <a:spcPts val="600"/>
              </a:spcAft>
            </a:pPr>
            <a:fld id="{5339919A-1AF4-8143-B305-C972D12AEE0C}" type="slidenum">
              <a:rPr lang="en-US" smtClean="0"/>
              <a:pPr>
                <a:spcAft>
                  <a:spcPts val="600"/>
                </a:spcAft>
              </a:pPr>
              <a:t>8</a:t>
            </a:fld>
            <a:endParaRPr lang="en-US"/>
          </a:p>
        </p:txBody>
      </p:sp>
      <p:graphicFrame>
        <p:nvGraphicFramePr>
          <p:cNvPr id="19" name="Content Placeholder 18">
            <a:extLst>
              <a:ext uri="{FF2B5EF4-FFF2-40B4-BE49-F238E27FC236}">
                <a16:creationId xmlns:a16="http://schemas.microsoft.com/office/drawing/2014/main" id="{CEAD43C4-F81B-64E7-B1EB-2151BBE38AEC}"/>
              </a:ext>
            </a:extLst>
          </p:cNvPr>
          <p:cNvGraphicFramePr>
            <a:graphicFrameLocks noGrp="1"/>
          </p:cNvGraphicFramePr>
          <p:nvPr>
            <p:ph sz="half" idx="1"/>
            <p:extLst>
              <p:ext uri="{D42A27DB-BD31-4B8C-83A1-F6EECF244321}">
                <p14:modId xmlns:p14="http://schemas.microsoft.com/office/powerpoint/2010/main" val="2625222575"/>
              </p:ext>
            </p:extLst>
          </p:nvPr>
        </p:nvGraphicFramePr>
        <p:xfrm>
          <a:off x="628651" y="1197864"/>
          <a:ext cx="7541956" cy="3402632"/>
        </p:xfrm>
        <a:graphic>
          <a:graphicData uri="http://schemas.openxmlformats.org/drawingml/2006/table">
            <a:tbl>
              <a:tblPr/>
              <a:tblGrid>
                <a:gridCol w="2784532">
                  <a:extLst>
                    <a:ext uri="{9D8B030D-6E8A-4147-A177-3AD203B41FA5}">
                      <a16:colId xmlns:a16="http://schemas.microsoft.com/office/drawing/2014/main" val="1269891814"/>
                    </a:ext>
                  </a:extLst>
                </a:gridCol>
                <a:gridCol w="4757424">
                  <a:extLst>
                    <a:ext uri="{9D8B030D-6E8A-4147-A177-3AD203B41FA5}">
                      <a16:colId xmlns:a16="http://schemas.microsoft.com/office/drawing/2014/main" val="3906489818"/>
                    </a:ext>
                  </a:extLst>
                </a:gridCol>
              </a:tblGrid>
              <a:tr h="205154">
                <a:tc>
                  <a:txBody>
                    <a:bodyPr/>
                    <a:lstStyle/>
                    <a:p>
                      <a:r>
                        <a:rPr lang="en-US" sz="1000" b="1">
                          <a:solidFill>
                            <a:schemeClr val="tx1"/>
                          </a:solidFill>
                        </a:rPr>
                        <a:t>Symptom</a:t>
                      </a:r>
                    </a:p>
                  </a:txBody>
                  <a:tcPr marL="39478" marR="39478" marT="19739" marB="19739" anchor="ctr">
                    <a:lnL>
                      <a:noFill/>
                    </a:lnL>
                    <a:lnR>
                      <a:noFill/>
                    </a:lnR>
                    <a:lnT>
                      <a:noFill/>
                    </a:lnT>
                    <a:lnB w="19050">
                      <a:solidFill>
                        <a:schemeClr val="accent1"/>
                      </a:solidFill>
                    </a:lnB>
                    <a:noFill/>
                  </a:tcPr>
                </a:tc>
                <a:tc>
                  <a:txBody>
                    <a:bodyPr/>
                    <a:lstStyle/>
                    <a:p>
                      <a:r>
                        <a:rPr lang="en-US" sz="1000" b="1">
                          <a:solidFill>
                            <a:schemeClr val="tx1"/>
                          </a:solidFill>
                        </a:rPr>
                        <a:t>Management Approaches</a:t>
                      </a:r>
                    </a:p>
                  </a:txBody>
                  <a:tcPr marL="39478" marR="39478" marT="19739" marB="19739" anchor="ctr">
                    <a:lnL>
                      <a:noFill/>
                    </a:lnL>
                    <a:lnR>
                      <a:noFill/>
                    </a:lnR>
                    <a:lnT>
                      <a:noFill/>
                    </a:lnT>
                    <a:lnB w="19050">
                      <a:solidFill>
                        <a:schemeClr val="accent1"/>
                      </a:solidFill>
                    </a:lnB>
                    <a:noFill/>
                  </a:tcPr>
                </a:tc>
                <a:extLst>
                  <a:ext uri="{0D108BD9-81ED-4DB2-BD59-A6C34878D82A}">
                    <a16:rowId xmlns:a16="http://schemas.microsoft.com/office/drawing/2014/main" val="2292322305"/>
                  </a:ext>
                </a:extLst>
              </a:tr>
              <a:tr h="205154">
                <a:tc>
                  <a:txBody>
                    <a:bodyPr/>
                    <a:lstStyle/>
                    <a:p>
                      <a:r>
                        <a:rPr lang="en-US" sz="1000" b="1">
                          <a:solidFill>
                            <a:schemeClr val="tx1"/>
                          </a:solidFill>
                        </a:rPr>
                        <a:t>Pain</a:t>
                      </a:r>
                      <a:endParaRPr lang="en-US" sz="1000">
                        <a:solidFill>
                          <a:schemeClr val="tx1"/>
                        </a:solidFill>
                      </a:endParaRPr>
                    </a:p>
                  </a:txBody>
                  <a:tcPr marL="39478" marR="39478" marT="19739" marB="19739" anchor="ctr">
                    <a:lnL>
                      <a:noFill/>
                    </a:lnL>
                    <a:lnR>
                      <a:noFill/>
                    </a:lnR>
                    <a:lnT w="19050">
                      <a:solidFill>
                        <a:schemeClr val="accent1"/>
                      </a:solidFill>
                    </a:lnT>
                    <a:lnB w="3175">
                      <a:solidFill>
                        <a:schemeClr val="tx1"/>
                      </a:solidFill>
                    </a:lnB>
                    <a:noFill/>
                  </a:tcPr>
                </a:tc>
                <a:tc>
                  <a:txBody>
                    <a:bodyPr/>
                    <a:lstStyle/>
                    <a:p>
                      <a:r>
                        <a:rPr lang="en-US" sz="1000">
                          <a:solidFill>
                            <a:schemeClr val="tx1"/>
                          </a:solidFill>
                        </a:rPr>
                        <a:t>Physical therapy, opioid and adjuvant pain medications, advanced pain referrals for pain pumps, nerve block  </a:t>
                      </a:r>
                    </a:p>
                  </a:txBody>
                  <a:tcPr marL="39478" marR="39478" marT="19739" marB="19739" anchor="ctr">
                    <a:lnL>
                      <a:noFill/>
                    </a:lnL>
                    <a:lnR>
                      <a:noFill/>
                    </a:lnR>
                    <a:lnT w="19050">
                      <a:solidFill>
                        <a:schemeClr val="accent1"/>
                      </a:solidFill>
                    </a:lnT>
                    <a:lnB w="3175">
                      <a:solidFill>
                        <a:schemeClr val="tx1"/>
                      </a:solidFill>
                    </a:lnB>
                    <a:noFill/>
                  </a:tcPr>
                </a:tc>
                <a:extLst>
                  <a:ext uri="{0D108BD9-81ED-4DB2-BD59-A6C34878D82A}">
                    <a16:rowId xmlns:a16="http://schemas.microsoft.com/office/drawing/2014/main" val="3331779486"/>
                  </a:ext>
                </a:extLst>
              </a:tr>
              <a:tr h="338764">
                <a:tc>
                  <a:txBody>
                    <a:bodyPr/>
                    <a:lstStyle/>
                    <a:p>
                      <a:r>
                        <a:rPr lang="en-US" sz="1000" b="1">
                          <a:solidFill>
                            <a:schemeClr val="tx1"/>
                          </a:solidFill>
                        </a:rPr>
                        <a:t>Shortness of Breath</a:t>
                      </a:r>
                      <a:endParaRPr lang="en-US" sz="1000">
                        <a:solidFill>
                          <a:schemeClr val="tx1"/>
                        </a:solidFill>
                      </a:endParaRPr>
                    </a:p>
                  </a:txBody>
                  <a:tcPr marL="39478" marR="39478" marT="19739" marB="19739" anchor="ctr">
                    <a:lnL>
                      <a:noFill/>
                    </a:lnL>
                    <a:lnR>
                      <a:noFill/>
                    </a:lnR>
                    <a:lnT w="3175">
                      <a:solidFill>
                        <a:schemeClr val="tx1"/>
                      </a:solidFill>
                    </a:lnT>
                    <a:lnB w="3175">
                      <a:solidFill>
                        <a:schemeClr val="tx1"/>
                      </a:solidFill>
                    </a:lnB>
                    <a:noFill/>
                  </a:tcPr>
                </a:tc>
                <a:tc>
                  <a:txBody>
                    <a:bodyPr/>
                    <a:lstStyle/>
                    <a:p>
                      <a:r>
                        <a:rPr lang="en-US" sz="1000">
                          <a:solidFill>
                            <a:schemeClr val="tx1"/>
                          </a:solidFill>
                        </a:rPr>
                        <a:t>Oxygen therapy, breathing techniques, medications</a:t>
                      </a:r>
                    </a:p>
                  </a:txBody>
                  <a:tcPr marL="39478" marR="39478" marT="19739" marB="19739" anchor="ctr">
                    <a:lnL>
                      <a:noFill/>
                    </a:lnL>
                    <a:lnR>
                      <a:noFill/>
                    </a:lnR>
                    <a:lnT w="3175">
                      <a:solidFill>
                        <a:schemeClr val="tx1"/>
                      </a:solidFill>
                    </a:lnT>
                    <a:lnB w="3175">
                      <a:solidFill>
                        <a:schemeClr val="tx1"/>
                      </a:solidFill>
                    </a:lnB>
                    <a:noFill/>
                  </a:tcPr>
                </a:tc>
                <a:extLst>
                  <a:ext uri="{0D108BD9-81ED-4DB2-BD59-A6C34878D82A}">
                    <a16:rowId xmlns:a16="http://schemas.microsoft.com/office/drawing/2014/main" val="828392350"/>
                  </a:ext>
                </a:extLst>
              </a:tr>
              <a:tr h="338764">
                <a:tc>
                  <a:txBody>
                    <a:bodyPr/>
                    <a:lstStyle/>
                    <a:p>
                      <a:r>
                        <a:rPr lang="en-US" sz="1000" b="1">
                          <a:solidFill>
                            <a:schemeClr val="tx1"/>
                          </a:solidFill>
                        </a:rPr>
                        <a:t>Fatigue</a:t>
                      </a:r>
                      <a:endParaRPr lang="en-US" sz="1000">
                        <a:solidFill>
                          <a:schemeClr val="tx1"/>
                        </a:solidFill>
                      </a:endParaRPr>
                    </a:p>
                  </a:txBody>
                  <a:tcPr marL="39478" marR="39478" marT="19739" marB="19739" anchor="ctr">
                    <a:lnL>
                      <a:noFill/>
                    </a:lnL>
                    <a:lnR>
                      <a:noFill/>
                    </a:lnR>
                    <a:lnT w="3175">
                      <a:solidFill>
                        <a:schemeClr val="tx1"/>
                      </a:solidFill>
                    </a:lnT>
                    <a:lnB w="3175">
                      <a:solidFill>
                        <a:schemeClr val="tx1"/>
                      </a:solidFill>
                    </a:lnB>
                    <a:noFill/>
                  </a:tcPr>
                </a:tc>
                <a:tc>
                  <a:txBody>
                    <a:bodyPr/>
                    <a:lstStyle/>
                    <a:p>
                      <a:r>
                        <a:rPr lang="en-US" sz="1000">
                          <a:solidFill>
                            <a:schemeClr val="tx1"/>
                          </a:solidFill>
                        </a:rPr>
                        <a:t>Rest, energy conservation strategies, medications</a:t>
                      </a:r>
                    </a:p>
                  </a:txBody>
                  <a:tcPr marL="39478" marR="39478" marT="19739" marB="19739" anchor="ctr">
                    <a:lnL>
                      <a:noFill/>
                    </a:lnL>
                    <a:lnR>
                      <a:noFill/>
                    </a:lnR>
                    <a:lnT w="3175">
                      <a:solidFill>
                        <a:schemeClr val="tx1"/>
                      </a:solidFill>
                    </a:lnT>
                    <a:lnB w="3175">
                      <a:solidFill>
                        <a:schemeClr val="tx1"/>
                      </a:solidFill>
                    </a:lnB>
                    <a:noFill/>
                  </a:tcPr>
                </a:tc>
                <a:extLst>
                  <a:ext uri="{0D108BD9-81ED-4DB2-BD59-A6C34878D82A}">
                    <a16:rowId xmlns:a16="http://schemas.microsoft.com/office/drawing/2014/main" val="3093995012"/>
                  </a:ext>
                </a:extLst>
              </a:tr>
              <a:tr h="205154">
                <a:tc>
                  <a:txBody>
                    <a:bodyPr/>
                    <a:lstStyle/>
                    <a:p>
                      <a:r>
                        <a:rPr lang="en-US" sz="1000" b="1">
                          <a:solidFill>
                            <a:schemeClr val="tx1"/>
                          </a:solidFill>
                        </a:rPr>
                        <a:t>Nausea and Vomiting</a:t>
                      </a:r>
                      <a:endParaRPr lang="en-US" sz="1000">
                        <a:solidFill>
                          <a:schemeClr val="tx1"/>
                        </a:solidFill>
                      </a:endParaRPr>
                    </a:p>
                  </a:txBody>
                  <a:tcPr marL="39478" marR="39478" marT="19739" marB="19739" anchor="ctr">
                    <a:lnL>
                      <a:noFill/>
                    </a:lnL>
                    <a:lnR>
                      <a:noFill/>
                    </a:lnR>
                    <a:lnT w="3175">
                      <a:solidFill>
                        <a:schemeClr val="tx1"/>
                      </a:solidFill>
                    </a:lnT>
                    <a:lnB w="3175">
                      <a:solidFill>
                        <a:schemeClr val="tx1"/>
                      </a:solidFill>
                    </a:lnB>
                    <a:noFill/>
                  </a:tcPr>
                </a:tc>
                <a:tc>
                  <a:txBody>
                    <a:bodyPr/>
                    <a:lstStyle/>
                    <a:p>
                      <a:r>
                        <a:rPr lang="en-US" sz="1000">
                          <a:solidFill>
                            <a:schemeClr val="tx1"/>
                          </a:solidFill>
                        </a:rPr>
                        <a:t>Dietary changes, anti-emetic medications</a:t>
                      </a:r>
                    </a:p>
                  </a:txBody>
                  <a:tcPr marL="39478" marR="39478" marT="19739" marB="19739" anchor="ctr">
                    <a:lnL>
                      <a:noFill/>
                    </a:lnL>
                    <a:lnR>
                      <a:noFill/>
                    </a:lnR>
                    <a:lnT w="3175">
                      <a:solidFill>
                        <a:schemeClr val="tx1"/>
                      </a:solidFill>
                    </a:lnT>
                    <a:lnB w="3175">
                      <a:solidFill>
                        <a:schemeClr val="tx1"/>
                      </a:solidFill>
                    </a:lnB>
                    <a:noFill/>
                  </a:tcPr>
                </a:tc>
                <a:extLst>
                  <a:ext uri="{0D108BD9-81ED-4DB2-BD59-A6C34878D82A}">
                    <a16:rowId xmlns:a16="http://schemas.microsoft.com/office/drawing/2014/main" val="4154796716"/>
                  </a:ext>
                </a:extLst>
              </a:tr>
              <a:tr h="205154">
                <a:tc>
                  <a:txBody>
                    <a:bodyPr/>
                    <a:lstStyle/>
                    <a:p>
                      <a:r>
                        <a:rPr lang="en-US" sz="1000" b="1">
                          <a:solidFill>
                            <a:schemeClr val="tx1"/>
                          </a:solidFill>
                        </a:rPr>
                        <a:t>Loss of Appetite</a:t>
                      </a:r>
                      <a:endParaRPr lang="en-US" sz="1000">
                        <a:solidFill>
                          <a:schemeClr val="tx1"/>
                        </a:solidFill>
                      </a:endParaRPr>
                    </a:p>
                  </a:txBody>
                  <a:tcPr marL="39478" marR="39478" marT="19739" marB="19739" anchor="ctr">
                    <a:lnL>
                      <a:noFill/>
                    </a:lnL>
                    <a:lnR>
                      <a:noFill/>
                    </a:lnR>
                    <a:lnT w="3175">
                      <a:solidFill>
                        <a:schemeClr val="tx1"/>
                      </a:solidFill>
                    </a:lnT>
                    <a:lnB w="3175">
                      <a:solidFill>
                        <a:schemeClr val="tx1"/>
                      </a:solidFill>
                    </a:lnB>
                    <a:noFill/>
                  </a:tcPr>
                </a:tc>
                <a:tc>
                  <a:txBody>
                    <a:bodyPr/>
                    <a:lstStyle/>
                    <a:p>
                      <a:r>
                        <a:rPr lang="en-US" sz="1000">
                          <a:solidFill>
                            <a:schemeClr val="tx1"/>
                          </a:solidFill>
                        </a:rPr>
                        <a:t>Appetite stimulants, dietician involvement, discussions regarding artificial nutrition</a:t>
                      </a:r>
                    </a:p>
                  </a:txBody>
                  <a:tcPr marL="39478" marR="39478" marT="19739" marB="19739" anchor="ctr">
                    <a:lnL>
                      <a:noFill/>
                    </a:lnL>
                    <a:lnR>
                      <a:noFill/>
                    </a:lnR>
                    <a:lnT w="3175">
                      <a:solidFill>
                        <a:schemeClr val="tx1"/>
                      </a:solidFill>
                    </a:lnT>
                    <a:lnB w="3175">
                      <a:solidFill>
                        <a:schemeClr val="tx1"/>
                      </a:solidFill>
                    </a:lnB>
                    <a:noFill/>
                  </a:tcPr>
                </a:tc>
                <a:extLst>
                  <a:ext uri="{0D108BD9-81ED-4DB2-BD59-A6C34878D82A}">
                    <a16:rowId xmlns:a16="http://schemas.microsoft.com/office/drawing/2014/main" val="54276408"/>
                  </a:ext>
                </a:extLst>
              </a:tr>
              <a:tr h="205154">
                <a:tc>
                  <a:txBody>
                    <a:bodyPr/>
                    <a:lstStyle/>
                    <a:p>
                      <a:r>
                        <a:rPr lang="en-US" sz="1000" b="1">
                          <a:solidFill>
                            <a:schemeClr val="tx1"/>
                          </a:solidFill>
                        </a:rPr>
                        <a:t>Constipation</a:t>
                      </a:r>
                      <a:endParaRPr lang="en-US" sz="1000">
                        <a:solidFill>
                          <a:schemeClr val="tx1"/>
                        </a:solidFill>
                      </a:endParaRPr>
                    </a:p>
                  </a:txBody>
                  <a:tcPr marL="39478" marR="39478" marT="19739" marB="19739" anchor="ctr">
                    <a:lnL>
                      <a:noFill/>
                    </a:lnL>
                    <a:lnR>
                      <a:noFill/>
                    </a:lnR>
                    <a:lnT w="3175">
                      <a:solidFill>
                        <a:schemeClr val="tx1"/>
                      </a:solidFill>
                    </a:lnT>
                    <a:lnB w="3175">
                      <a:solidFill>
                        <a:schemeClr val="tx1"/>
                      </a:solidFill>
                    </a:lnB>
                    <a:noFill/>
                  </a:tcPr>
                </a:tc>
                <a:tc>
                  <a:txBody>
                    <a:bodyPr/>
                    <a:lstStyle/>
                    <a:p>
                      <a:r>
                        <a:rPr lang="en-US" sz="1000">
                          <a:solidFill>
                            <a:schemeClr val="tx1"/>
                          </a:solidFill>
                        </a:rPr>
                        <a:t>Laxatives, dietary changes, hydration</a:t>
                      </a:r>
                    </a:p>
                  </a:txBody>
                  <a:tcPr marL="39478" marR="39478" marT="19739" marB="19739" anchor="ctr">
                    <a:lnL>
                      <a:noFill/>
                    </a:lnL>
                    <a:lnR>
                      <a:noFill/>
                    </a:lnR>
                    <a:lnT w="3175">
                      <a:solidFill>
                        <a:schemeClr val="tx1"/>
                      </a:solidFill>
                    </a:lnT>
                    <a:lnB w="3175">
                      <a:solidFill>
                        <a:schemeClr val="tx1"/>
                      </a:solidFill>
                    </a:lnB>
                    <a:noFill/>
                  </a:tcPr>
                </a:tc>
                <a:extLst>
                  <a:ext uri="{0D108BD9-81ED-4DB2-BD59-A6C34878D82A}">
                    <a16:rowId xmlns:a16="http://schemas.microsoft.com/office/drawing/2014/main" val="1972816070"/>
                  </a:ext>
                </a:extLst>
              </a:tr>
              <a:tr h="338764">
                <a:tc>
                  <a:txBody>
                    <a:bodyPr/>
                    <a:lstStyle/>
                    <a:p>
                      <a:r>
                        <a:rPr lang="en-US" sz="1000" b="1">
                          <a:solidFill>
                            <a:schemeClr val="tx1"/>
                          </a:solidFill>
                        </a:rPr>
                        <a:t>Anxiety</a:t>
                      </a:r>
                      <a:endParaRPr lang="en-US" sz="1000">
                        <a:solidFill>
                          <a:schemeClr val="tx1"/>
                        </a:solidFill>
                      </a:endParaRPr>
                    </a:p>
                  </a:txBody>
                  <a:tcPr marL="39478" marR="39478" marT="19739" marB="19739" anchor="ctr">
                    <a:lnL>
                      <a:noFill/>
                    </a:lnL>
                    <a:lnR>
                      <a:noFill/>
                    </a:lnR>
                    <a:lnT w="3175">
                      <a:solidFill>
                        <a:schemeClr val="tx1"/>
                      </a:solidFill>
                    </a:lnT>
                    <a:lnB w="3175">
                      <a:solidFill>
                        <a:schemeClr val="tx1"/>
                      </a:solidFill>
                    </a:lnB>
                    <a:noFill/>
                  </a:tcPr>
                </a:tc>
                <a:tc>
                  <a:txBody>
                    <a:bodyPr/>
                    <a:lstStyle/>
                    <a:p>
                      <a:r>
                        <a:rPr lang="en-US" sz="1000">
                          <a:solidFill>
                            <a:schemeClr val="tx1"/>
                          </a:solidFill>
                        </a:rPr>
                        <a:t>Counseling, medications, antidepressants/anxiolytics</a:t>
                      </a:r>
                    </a:p>
                  </a:txBody>
                  <a:tcPr marL="39478" marR="39478" marT="19739" marB="19739" anchor="ctr">
                    <a:lnL>
                      <a:noFill/>
                    </a:lnL>
                    <a:lnR>
                      <a:noFill/>
                    </a:lnR>
                    <a:lnT w="3175">
                      <a:solidFill>
                        <a:schemeClr val="tx1"/>
                      </a:solidFill>
                    </a:lnT>
                    <a:lnB w="3175">
                      <a:solidFill>
                        <a:schemeClr val="tx1"/>
                      </a:solidFill>
                    </a:lnB>
                    <a:noFill/>
                  </a:tcPr>
                </a:tc>
                <a:extLst>
                  <a:ext uri="{0D108BD9-81ED-4DB2-BD59-A6C34878D82A}">
                    <a16:rowId xmlns:a16="http://schemas.microsoft.com/office/drawing/2014/main" val="2703808190"/>
                  </a:ext>
                </a:extLst>
              </a:tr>
              <a:tr h="205154">
                <a:tc>
                  <a:txBody>
                    <a:bodyPr/>
                    <a:lstStyle/>
                    <a:p>
                      <a:r>
                        <a:rPr lang="en-US" sz="1000" b="1">
                          <a:solidFill>
                            <a:schemeClr val="tx1"/>
                          </a:solidFill>
                        </a:rPr>
                        <a:t>Depression</a:t>
                      </a:r>
                      <a:endParaRPr lang="en-US" sz="1000">
                        <a:solidFill>
                          <a:schemeClr val="tx1"/>
                        </a:solidFill>
                      </a:endParaRPr>
                    </a:p>
                  </a:txBody>
                  <a:tcPr marL="39478" marR="39478" marT="19739" marB="19739" anchor="ctr">
                    <a:lnL>
                      <a:noFill/>
                    </a:lnL>
                    <a:lnR>
                      <a:noFill/>
                    </a:lnR>
                    <a:lnT w="3175">
                      <a:solidFill>
                        <a:schemeClr val="tx1"/>
                      </a:solidFill>
                    </a:lnT>
                    <a:lnB w="3175">
                      <a:solidFill>
                        <a:schemeClr val="tx1"/>
                      </a:solidFill>
                    </a:lnB>
                    <a:noFill/>
                  </a:tcPr>
                </a:tc>
                <a:tc>
                  <a:txBody>
                    <a:bodyPr/>
                    <a:lstStyle/>
                    <a:p>
                      <a:r>
                        <a:rPr lang="en-US" sz="1000">
                          <a:solidFill>
                            <a:schemeClr val="tx1"/>
                          </a:solidFill>
                        </a:rPr>
                        <a:t>Counseling, medications, antidepressants</a:t>
                      </a:r>
                    </a:p>
                  </a:txBody>
                  <a:tcPr marL="39478" marR="39478" marT="19739" marB="19739" anchor="ctr">
                    <a:lnL>
                      <a:noFill/>
                    </a:lnL>
                    <a:lnR>
                      <a:noFill/>
                    </a:lnR>
                    <a:lnT w="3175">
                      <a:solidFill>
                        <a:schemeClr val="tx1"/>
                      </a:solidFill>
                    </a:lnT>
                    <a:lnB w="3175">
                      <a:solidFill>
                        <a:schemeClr val="tx1"/>
                      </a:solidFill>
                    </a:lnB>
                    <a:noFill/>
                  </a:tcPr>
                </a:tc>
                <a:extLst>
                  <a:ext uri="{0D108BD9-81ED-4DB2-BD59-A6C34878D82A}">
                    <a16:rowId xmlns:a16="http://schemas.microsoft.com/office/drawing/2014/main" val="1242732410"/>
                  </a:ext>
                </a:extLst>
              </a:tr>
              <a:tr h="338764">
                <a:tc>
                  <a:txBody>
                    <a:bodyPr/>
                    <a:lstStyle/>
                    <a:p>
                      <a:r>
                        <a:rPr lang="en-US" sz="1000" b="1">
                          <a:solidFill>
                            <a:schemeClr val="tx1"/>
                          </a:solidFill>
                        </a:rPr>
                        <a:t>Sleep Disturbances</a:t>
                      </a:r>
                      <a:endParaRPr lang="en-US" sz="1000">
                        <a:solidFill>
                          <a:schemeClr val="tx1"/>
                        </a:solidFill>
                      </a:endParaRPr>
                    </a:p>
                  </a:txBody>
                  <a:tcPr marL="39478" marR="39478" marT="19739" marB="19739" anchor="ctr">
                    <a:lnL>
                      <a:noFill/>
                    </a:lnL>
                    <a:lnR>
                      <a:noFill/>
                    </a:lnR>
                    <a:lnT w="3175">
                      <a:solidFill>
                        <a:schemeClr val="tx1"/>
                      </a:solidFill>
                    </a:lnT>
                    <a:lnB w="3175">
                      <a:solidFill>
                        <a:schemeClr val="tx1"/>
                      </a:solidFill>
                    </a:lnB>
                    <a:noFill/>
                  </a:tcPr>
                </a:tc>
                <a:tc>
                  <a:txBody>
                    <a:bodyPr/>
                    <a:lstStyle/>
                    <a:p>
                      <a:r>
                        <a:rPr lang="en-US" sz="1000">
                          <a:solidFill>
                            <a:schemeClr val="tx1"/>
                          </a:solidFill>
                        </a:rPr>
                        <a:t>Sleep hygiene, relaxation techniques, medications</a:t>
                      </a:r>
                    </a:p>
                  </a:txBody>
                  <a:tcPr marL="39478" marR="39478" marT="19739" marB="19739" anchor="ctr">
                    <a:lnL>
                      <a:noFill/>
                    </a:lnL>
                    <a:lnR>
                      <a:noFill/>
                    </a:lnR>
                    <a:lnT w="3175">
                      <a:solidFill>
                        <a:schemeClr val="tx1"/>
                      </a:solidFill>
                    </a:lnT>
                    <a:lnB w="3175">
                      <a:solidFill>
                        <a:schemeClr val="tx1"/>
                      </a:solidFill>
                    </a:lnB>
                    <a:noFill/>
                  </a:tcPr>
                </a:tc>
                <a:extLst>
                  <a:ext uri="{0D108BD9-81ED-4DB2-BD59-A6C34878D82A}">
                    <a16:rowId xmlns:a16="http://schemas.microsoft.com/office/drawing/2014/main" val="1721059810"/>
                  </a:ext>
                </a:extLst>
              </a:tr>
              <a:tr h="338764">
                <a:tc>
                  <a:txBody>
                    <a:bodyPr/>
                    <a:lstStyle/>
                    <a:p>
                      <a:r>
                        <a:rPr lang="en-US" sz="1000" b="1">
                          <a:solidFill>
                            <a:schemeClr val="tx1"/>
                          </a:solidFill>
                        </a:rPr>
                        <a:t>Edema (Swelling)</a:t>
                      </a:r>
                      <a:endParaRPr lang="en-US" sz="1000">
                        <a:solidFill>
                          <a:schemeClr val="tx1"/>
                        </a:solidFill>
                      </a:endParaRPr>
                    </a:p>
                  </a:txBody>
                  <a:tcPr marL="39478" marR="39478" marT="19739" marB="19739" anchor="ctr">
                    <a:lnL>
                      <a:noFill/>
                    </a:lnL>
                    <a:lnR>
                      <a:noFill/>
                    </a:lnR>
                    <a:lnT w="3175">
                      <a:solidFill>
                        <a:schemeClr val="tx1"/>
                      </a:solidFill>
                    </a:lnT>
                    <a:lnB w="3175">
                      <a:solidFill>
                        <a:schemeClr val="tx1"/>
                      </a:solidFill>
                    </a:lnB>
                    <a:noFill/>
                  </a:tcPr>
                </a:tc>
                <a:tc>
                  <a:txBody>
                    <a:bodyPr/>
                    <a:lstStyle/>
                    <a:p>
                      <a:r>
                        <a:rPr lang="en-US" sz="1000">
                          <a:solidFill>
                            <a:schemeClr val="tx1"/>
                          </a:solidFill>
                        </a:rPr>
                        <a:t>Compression stockings, fluid management, medications</a:t>
                      </a:r>
                    </a:p>
                  </a:txBody>
                  <a:tcPr marL="39478" marR="39478" marT="19739" marB="19739" anchor="ctr">
                    <a:lnL>
                      <a:noFill/>
                    </a:lnL>
                    <a:lnR>
                      <a:noFill/>
                    </a:lnR>
                    <a:lnT w="3175">
                      <a:solidFill>
                        <a:schemeClr val="tx1"/>
                      </a:solidFill>
                    </a:lnT>
                    <a:lnB w="3175">
                      <a:solidFill>
                        <a:schemeClr val="tx1"/>
                      </a:solidFill>
                    </a:lnB>
                    <a:noFill/>
                  </a:tcPr>
                </a:tc>
                <a:extLst>
                  <a:ext uri="{0D108BD9-81ED-4DB2-BD59-A6C34878D82A}">
                    <a16:rowId xmlns:a16="http://schemas.microsoft.com/office/drawing/2014/main" val="2789715393"/>
                  </a:ext>
                </a:extLst>
              </a:tr>
              <a:tr h="338764">
                <a:tc>
                  <a:txBody>
                    <a:bodyPr/>
                    <a:lstStyle/>
                    <a:p>
                      <a:r>
                        <a:rPr lang="en-US" sz="1000" b="1">
                          <a:solidFill>
                            <a:schemeClr val="tx1"/>
                          </a:solidFill>
                        </a:rPr>
                        <a:t>Cognitive Issues</a:t>
                      </a:r>
                      <a:endParaRPr lang="en-US" sz="1000">
                        <a:solidFill>
                          <a:schemeClr val="tx1"/>
                        </a:solidFill>
                      </a:endParaRPr>
                    </a:p>
                  </a:txBody>
                  <a:tcPr marL="39478" marR="39478" marT="19739" marB="19739" anchor="ctr">
                    <a:lnL>
                      <a:noFill/>
                    </a:lnL>
                    <a:lnR>
                      <a:noFill/>
                    </a:lnR>
                    <a:lnT w="3175">
                      <a:solidFill>
                        <a:schemeClr val="tx1"/>
                      </a:solidFill>
                    </a:lnT>
                    <a:lnB w="12700">
                      <a:solidFill>
                        <a:schemeClr val="accent1"/>
                      </a:solidFill>
                    </a:lnB>
                    <a:noFill/>
                  </a:tcPr>
                </a:tc>
                <a:tc>
                  <a:txBody>
                    <a:bodyPr/>
                    <a:lstStyle/>
                    <a:p>
                      <a:r>
                        <a:rPr lang="en-US" sz="1000">
                          <a:solidFill>
                            <a:schemeClr val="tx1"/>
                          </a:solidFill>
                        </a:rPr>
                        <a:t>Memory aids, support for confusion, medications</a:t>
                      </a:r>
                    </a:p>
                  </a:txBody>
                  <a:tcPr marL="39478" marR="39478" marT="19739" marB="19739" anchor="ctr">
                    <a:lnL>
                      <a:noFill/>
                    </a:lnL>
                    <a:lnR>
                      <a:noFill/>
                    </a:lnR>
                    <a:lnT w="3175">
                      <a:solidFill>
                        <a:schemeClr val="tx1"/>
                      </a:solidFill>
                    </a:lnT>
                    <a:lnB w="12700">
                      <a:solidFill>
                        <a:schemeClr val="accent1"/>
                      </a:solidFill>
                    </a:lnB>
                    <a:noFill/>
                  </a:tcPr>
                </a:tc>
                <a:extLst>
                  <a:ext uri="{0D108BD9-81ED-4DB2-BD59-A6C34878D82A}">
                    <a16:rowId xmlns:a16="http://schemas.microsoft.com/office/drawing/2014/main" val="1823118180"/>
                  </a:ext>
                </a:extLst>
              </a:tr>
            </a:tbl>
          </a:graphicData>
        </a:graphic>
      </p:graphicFrame>
    </p:spTree>
    <p:extLst>
      <p:ext uri="{BB962C8B-B14F-4D97-AF65-F5344CB8AC3E}">
        <p14:creationId xmlns:p14="http://schemas.microsoft.com/office/powerpoint/2010/main" val="9770088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616567-A95E-4470-701D-EF622B3CB2CA}"/>
              </a:ext>
            </a:extLst>
          </p:cNvPr>
          <p:cNvSpPr>
            <a:spLocks noGrp="1"/>
          </p:cNvSpPr>
          <p:nvPr>
            <p:ph type="title"/>
          </p:nvPr>
        </p:nvSpPr>
        <p:spPr/>
        <p:txBody>
          <a:bodyPr/>
          <a:lstStyle/>
          <a:p>
            <a:r>
              <a:rPr lang="en-US" b="1" kern="1200">
                <a:latin typeface="+mj-lt"/>
                <a:ea typeface="+mj-ea"/>
                <a:cs typeface="+mj-cs"/>
              </a:rPr>
              <a:t>Scope of Supportive Care Medicine: Multimodal approach to care</a:t>
            </a:r>
            <a:endParaRPr lang="en-US"/>
          </a:p>
        </p:txBody>
      </p:sp>
      <p:sp>
        <p:nvSpPr>
          <p:cNvPr id="3" name="Content Placeholder 2">
            <a:extLst>
              <a:ext uri="{FF2B5EF4-FFF2-40B4-BE49-F238E27FC236}">
                <a16:creationId xmlns:a16="http://schemas.microsoft.com/office/drawing/2014/main" id="{0B073B80-3EBD-0A9F-61E7-3D76C02D5241}"/>
              </a:ext>
            </a:extLst>
          </p:cNvPr>
          <p:cNvSpPr>
            <a:spLocks noGrp="1"/>
          </p:cNvSpPr>
          <p:nvPr>
            <p:ph sz="half" idx="1"/>
          </p:nvPr>
        </p:nvSpPr>
        <p:spPr>
          <a:xfrm>
            <a:off x="628649" y="1197864"/>
            <a:ext cx="8171222" cy="3263504"/>
          </a:xfrm>
        </p:spPr>
        <p:txBody>
          <a:bodyPr/>
          <a:lstStyle/>
          <a:p>
            <a:r>
              <a:rPr lang="en-US"/>
              <a:t>Physical Care: </a:t>
            </a:r>
            <a:r>
              <a:rPr lang="en-US" b="0"/>
              <a:t>Symptom management (as discussed on previous slide), hygiene, ADL/</a:t>
            </a:r>
            <a:r>
              <a:rPr lang="en-US" b="0" err="1"/>
              <a:t>iADL</a:t>
            </a:r>
            <a:r>
              <a:rPr lang="en-US" b="0"/>
              <a:t> support, and mobility.</a:t>
            </a:r>
          </a:p>
          <a:p>
            <a:r>
              <a:rPr lang="en-US"/>
              <a:t>Emotional/Psychological Care: </a:t>
            </a:r>
            <a:r>
              <a:rPr lang="en-US" b="0"/>
              <a:t>Stress reduction, and emotional support for anxiety and depression. Team social worker and chaplains are available for extra support and to provide resources for counseling.</a:t>
            </a:r>
          </a:p>
          <a:p>
            <a:r>
              <a:rPr lang="en-US"/>
              <a:t>Spiritual Care: </a:t>
            </a:r>
            <a:r>
              <a:rPr lang="en-US" b="0"/>
              <a:t>Spiritual/religious support from team chaplain, helping with reflection and closure.</a:t>
            </a:r>
          </a:p>
          <a:p>
            <a:r>
              <a:rPr lang="en-US"/>
              <a:t>Social Care: </a:t>
            </a:r>
            <a:r>
              <a:rPr lang="en-US" b="0"/>
              <a:t>Family support, respite, and access to community resources.</a:t>
            </a:r>
          </a:p>
          <a:p>
            <a:r>
              <a:rPr lang="en-US"/>
              <a:t>Care Coordination: </a:t>
            </a:r>
            <a:r>
              <a:rPr lang="en-US" b="0"/>
              <a:t>Advanced care planning, POLST form completion, &amp; interdisciplinary team collaboration.</a:t>
            </a:r>
          </a:p>
        </p:txBody>
      </p:sp>
      <p:sp>
        <p:nvSpPr>
          <p:cNvPr id="5" name="Footer Placeholder 4">
            <a:extLst>
              <a:ext uri="{FF2B5EF4-FFF2-40B4-BE49-F238E27FC236}">
                <a16:creationId xmlns:a16="http://schemas.microsoft.com/office/drawing/2014/main" id="{3B79371D-DC2A-088D-8D97-4772899566E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830A4D6-D38D-A496-B00B-0F7BB2AD7810}"/>
              </a:ext>
            </a:extLst>
          </p:cNvPr>
          <p:cNvSpPr>
            <a:spLocks noGrp="1"/>
          </p:cNvSpPr>
          <p:nvPr>
            <p:ph type="sldNum" sz="quarter" idx="12"/>
          </p:nvPr>
        </p:nvSpPr>
        <p:spPr/>
        <p:txBody>
          <a:bodyPr/>
          <a:lstStyle/>
          <a:p>
            <a:fld id="{5339919A-1AF4-8143-B305-C972D12AEE0C}" type="slidenum">
              <a:rPr lang="en-US" smtClean="0"/>
              <a:t>9</a:t>
            </a:fld>
            <a:endParaRPr lang="en-US"/>
          </a:p>
        </p:txBody>
      </p:sp>
    </p:spTree>
    <p:extLst>
      <p:ext uri="{BB962C8B-B14F-4D97-AF65-F5344CB8AC3E}">
        <p14:creationId xmlns:p14="http://schemas.microsoft.com/office/powerpoint/2010/main" val="14785928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4" name="Group 23">
            <a:extLst>
              <a:ext uri="{FF2B5EF4-FFF2-40B4-BE49-F238E27FC236}">
                <a16:creationId xmlns:a16="http://schemas.microsoft.com/office/drawing/2014/main" id="{014D1AE6-7EC2-B94E-8622-C3E75126098F}"/>
              </a:ext>
            </a:extLst>
          </p:cNvPr>
          <p:cNvGrpSpPr/>
          <p:nvPr/>
        </p:nvGrpSpPr>
        <p:grpSpPr>
          <a:xfrm>
            <a:off x="278718" y="1346220"/>
            <a:ext cx="3780512" cy="2039112"/>
            <a:chOff x="625481" y="672667"/>
            <a:chExt cx="3780512" cy="2039112"/>
          </a:xfrm>
        </p:grpSpPr>
        <p:sp>
          <p:nvSpPr>
            <p:cNvPr id="25" name="Rectangle 24">
              <a:extLst>
                <a:ext uri="{FF2B5EF4-FFF2-40B4-BE49-F238E27FC236}">
                  <a16:creationId xmlns:a16="http://schemas.microsoft.com/office/drawing/2014/main" id="{9B267F3A-E06F-B44E-B526-EBA5333EE33C}"/>
                </a:ext>
              </a:extLst>
            </p:cNvPr>
            <p:cNvSpPr/>
            <p:nvPr/>
          </p:nvSpPr>
          <p:spPr>
            <a:xfrm>
              <a:off x="625481" y="672667"/>
              <a:ext cx="3780512" cy="2039112"/>
            </a:xfrm>
            <a:prstGeom prst="rect">
              <a:avLst/>
            </a:prstGeom>
            <a:solidFill>
              <a:schemeClr val="accent4">
                <a:lumMod val="60000"/>
                <a:lumOff val="40000"/>
              </a:schemeClr>
            </a:solidFill>
            <a:ln>
              <a:solidFill>
                <a:schemeClr val="accent4">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err="1"/>
            </a:p>
          </p:txBody>
        </p:sp>
        <p:sp>
          <p:nvSpPr>
            <p:cNvPr id="26" name="TextBox 25">
              <a:extLst>
                <a:ext uri="{FF2B5EF4-FFF2-40B4-BE49-F238E27FC236}">
                  <a16:creationId xmlns:a16="http://schemas.microsoft.com/office/drawing/2014/main" id="{A761DA81-80CD-B446-9504-0283CF21E278}"/>
                </a:ext>
              </a:extLst>
            </p:cNvPr>
            <p:cNvSpPr txBox="1"/>
            <p:nvPr/>
          </p:nvSpPr>
          <p:spPr>
            <a:xfrm>
              <a:off x="774619" y="1407428"/>
              <a:ext cx="3482235" cy="523220"/>
            </a:xfrm>
            <a:prstGeom prst="rect">
              <a:avLst/>
            </a:prstGeom>
            <a:noFill/>
          </p:spPr>
          <p:txBody>
            <a:bodyPr wrap="square" rtlCol="0">
              <a:spAutoFit/>
            </a:bodyPr>
            <a:lstStyle/>
            <a:p>
              <a:pPr algn="ctr"/>
              <a:r>
                <a:rPr lang="en-US" sz="1400" b="1">
                  <a:solidFill>
                    <a:schemeClr val="bg1"/>
                  </a:solidFill>
                </a:rPr>
                <a:t>Why refer to Supportive Care Medicine Team?</a:t>
              </a:r>
            </a:p>
          </p:txBody>
        </p:sp>
      </p:grpSp>
      <p:grpSp>
        <p:nvGrpSpPr>
          <p:cNvPr id="13" name="Group 12">
            <a:extLst>
              <a:ext uri="{FF2B5EF4-FFF2-40B4-BE49-F238E27FC236}">
                <a16:creationId xmlns:a16="http://schemas.microsoft.com/office/drawing/2014/main" id="{70050062-0A5B-2140-9ABD-B929537A4555}"/>
              </a:ext>
            </a:extLst>
          </p:cNvPr>
          <p:cNvGrpSpPr/>
          <p:nvPr/>
        </p:nvGrpSpPr>
        <p:grpSpPr>
          <a:xfrm>
            <a:off x="4738878" y="1366708"/>
            <a:ext cx="3776472" cy="2035629"/>
            <a:chOff x="4800114" y="1219200"/>
            <a:chExt cx="3776472" cy="2035629"/>
          </a:xfrm>
        </p:grpSpPr>
        <p:sp>
          <p:nvSpPr>
            <p:cNvPr id="9" name="Rectangle 8">
              <a:extLst>
                <a:ext uri="{FF2B5EF4-FFF2-40B4-BE49-F238E27FC236}">
                  <a16:creationId xmlns:a16="http://schemas.microsoft.com/office/drawing/2014/main" id="{CAE6BABE-E797-5640-8F20-984C58CE4BD9}"/>
                </a:ext>
              </a:extLst>
            </p:cNvPr>
            <p:cNvSpPr/>
            <p:nvPr/>
          </p:nvSpPr>
          <p:spPr>
            <a:xfrm>
              <a:off x="4800114" y="1219200"/>
              <a:ext cx="3776472" cy="2035629"/>
            </a:xfrm>
            <a:prstGeom prst="rect">
              <a:avLst/>
            </a:prstGeom>
            <a:solidFill>
              <a:schemeClr val="accent4">
                <a:lumMod val="60000"/>
                <a:lumOff val="40000"/>
              </a:schemeClr>
            </a:solidFill>
            <a:ln>
              <a:solidFill>
                <a:schemeClr val="accent4">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err="1"/>
            </a:p>
          </p:txBody>
        </p:sp>
        <p:sp>
          <p:nvSpPr>
            <p:cNvPr id="10" name="TextBox 9">
              <a:extLst>
                <a:ext uri="{FF2B5EF4-FFF2-40B4-BE49-F238E27FC236}">
                  <a16:creationId xmlns:a16="http://schemas.microsoft.com/office/drawing/2014/main" id="{B9E0EBE0-A388-B347-8F78-BDAC769FC449}"/>
                </a:ext>
              </a:extLst>
            </p:cNvPr>
            <p:cNvSpPr txBox="1"/>
            <p:nvPr/>
          </p:nvSpPr>
          <p:spPr>
            <a:xfrm>
              <a:off x="5316749" y="1865252"/>
              <a:ext cx="2743201" cy="738664"/>
            </a:xfrm>
            <a:prstGeom prst="rect">
              <a:avLst/>
            </a:prstGeom>
            <a:noFill/>
          </p:spPr>
          <p:txBody>
            <a:bodyPr wrap="square" rtlCol="0">
              <a:spAutoFit/>
            </a:bodyPr>
            <a:lstStyle/>
            <a:p>
              <a:pPr algn="ctr"/>
              <a:r>
                <a:rPr lang="en-US" sz="1400" b="1">
                  <a:solidFill>
                    <a:schemeClr val="bg1"/>
                  </a:solidFill>
                </a:rPr>
                <a:t>When should you refer to the supportive care medicine team?</a:t>
              </a:r>
            </a:p>
          </p:txBody>
        </p:sp>
      </p:grpSp>
      <p:grpSp>
        <p:nvGrpSpPr>
          <p:cNvPr id="3" name="Group 2">
            <a:extLst>
              <a:ext uri="{FF2B5EF4-FFF2-40B4-BE49-F238E27FC236}">
                <a16:creationId xmlns:a16="http://schemas.microsoft.com/office/drawing/2014/main" id="{B49F436F-28E3-A74E-97CF-20FF3F52364A}"/>
              </a:ext>
            </a:extLst>
          </p:cNvPr>
          <p:cNvGrpSpPr/>
          <p:nvPr/>
        </p:nvGrpSpPr>
        <p:grpSpPr>
          <a:xfrm>
            <a:off x="4734837" y="1378222"/>
            <a:ext cx="3780512" cy="2039112"/>
            <a:chOff x="4827285" y="70003"/>
            <a:chExt cx="3780512" cy="2039112"/>
          </a:xfrm>
        </p:grpSpPr>
        <p:sp>
          <p:nvSpPr>
            <p:cNvPr id="15" name="Rectangle 14">
              <a:extLst>
                <a:ext uri="{FF2B5EF4-FFF2-40B4-BE49-F238E27FC236}">
                  <a16:creationId xmlns:a16="http://schemas.microsoft.com/office/drawing/2014/main" id="{7162C029-35D4-824A-8442-323933182C53}"/>
                </a:ext>
              </a:extLst>
            </p:cNvPr>
            <p:cNvSpPr/>
            <p:nvPr/>
          </p:nvSpPr>
          <p:spPr>
            <a:xfrm>
              <a:off x="4827285" y="70003"/>
              <a:ext cx="3780512" cy="2039112"/>
            </a:xfrm>
            <a:prstGeom prst="rect">
              <a:avLst/>
            </a:prstGeom>
            <a:solidFill>
              <a:schemeClr val="accent4">
                <a:lumMod val="60000"/>
                <a:lumOff val="40000"/>
              </a:schemeClr>
            </a:solidFill>
            <a:ln>
              <a:solidFill>
                <a:schemeClr val="accent4">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err="1"/>
            </a:p>
          </p:txBody>
        </p:sp>
        <p:sp>
          <p:nvSpPr>
            <p:cNvPr id="18" name="TextBox 17">
              <a:extLst>
                <a:ext uri="{FF2B5EF4-FFF2-40B4-BE49-F238E27FC236}">
                  <a16:creationId xmlns:a16="http://schemas.microsoft.com/office/drawing/2014/main" id="{AF809182-B21D-7241-989E-17BD041A0BC3}"/>
                </a:ext>
              </a:extLst>
            </p:cNvPr>
            <p:cNvSpPr txBox="1"/>
            <p:nvPr/>
          </p:nvSpPr>
          <p:spPr>
            <a:xfrm>
              <a:off x="4974859" y="202882"/>
              <a:ext cx="3485364" cy="1600438"/>
            </a:xfrm>
            <a:prstGeom prst="rect">
              <a:avLst/>
            </a:prstGeom>
            <a:noFill/>
          </p:spPr>
          <p:txBody>
            <a:bodyPr wrap="square" rtlCol="0">
              <a:spAutoFit/>
            </a:bodyPr>
            <a:lstStyle/>
            <a:p>
              <a:r>
                <a:rPr lang="en-US" sz="1400">
                  <a:solidFill>
                    <a:schemeClr val="bg1"/>
                  </a:solidFill>
                </a:rPr>
                <a:t>Palliative care can be offered alongside curative treatments, and the sooner it is introduced, the more it can contribute to the patient's well-being and quality of life. It is never limited to end-of-life care and can be beneficial at any stage of a serious illness.</a:t>
              </a:r>
            </a:p>
          </p:txBody>
        </p:sp>
      </p:grpSp>
      <p:sp>
        <p:nvSpPr>
          <p:cNvPr id="2" name="Title 1">
            <a:extLst>
              <a:ext uri="{FF2B5EF4-FFF2-40B4-BE49-F238E27FC236}">
                <a16:creationId xmlns:a16="http://schemas.microsoft.com/office/drawing/2014/main" id="{26B21DF2-2286-1843-A73C-6758646FF742}"/>
              </a:ext>
            </a:extLst>
          </p:cNvPr>
          <p:cNvSpPr>
            <a:spLocks noGrp="1"/>
          </p:cNvSpPr>
          <p:nvPr>
            <p:ph type="title"/>
          </p:nvPr>
        </p:nvSpPr>
        <p:spPr/>
        <p:txBody>
          <a:bodyPr/>
          <a:lstStyle/>
          <a:p>
            <a:r>
              <a:rPr lang="en-US"/>
              <a:t>Referring to Supportive Care Medicine Team</a:t>
            </a:r>
          </a:p>
        </p:txBody>
      </p:sp>
      <p:sp>
        <p:nvSpPr>
          <p:cNvPr id="7" name="Footer Placeholder 6">
            <a:extLst>
              <a:ext uri="{FF2B5EF4-FFF2-40B4-BE49-F238E27FC236}">
                <a16:creationId xmlns:a16="http://schemas.microsoft.com/office/drawing/2014/main" id="{C572B52B-ACED-824F-A020-E8C6C848F020}"/>
              </a:ext>
            </a:extLst>
          </p:cNvPr>
          <p:cNvSpPr>
            <a:spLocks noGrp="1"/>
          </p:cNvSpPr>
          <p:nvPr>
            <p:ph type="ftr" sz="quarter" idx="11"/>
          </p:nvPr>
        </p:nvSpPr>
        <p:spPr/>
        <p:txBody>
          <a:bodyPr/>
          <a:lstStyle/>
          <a:p>
            <a:endParaRPr lang="en-US"/>
          </a:p>
        </p:txBody>
      </p:sp>
      <p:sp>
        <p:nvSpPr>
          <p:cNvPr id="8" name="Slide Number Placeholder 7">
            <a:extLst>
              <a:ext uri="{FF2B5EF4-FFF2-40B4-BE49-F238E27FC236}">
                <a16:creationId xmlns:a16="http://schemas.microsoft.com/office/drawing/2014/main" id="{D350B0ED-9F3A-D047-B8ED-1F09B5DFEF95}"/>
              </a:ext>
            </a:extLst>
          </p:cNvPr>
          <p:cNvSpPr>
            <a:spLocks noGrp="1"/>
          </p:cNvSpPr>
          <p:nvPr>
            <p:ph type="sldNum" sz="quarter" idx="12"/>
          </p:nvPr>
        </p:nvSpPr>
        <p:spPr/>
        <p:txBody>
          <a:bodyPr/>
          <a:lstStyle/>
          <a:p>
            <a:fld id="{5339919A-1AF4-8143-B305-C972D12AEE0C}" type="slidenum">
              <a:rPr lang="en-US" smtClean="0"/>
              <a:t>10</a:t>
            </a:fld>
            <a:endParaRPr lang="en-US"/>
          </a:p>
        </p:txBody>
      </p:sp>
      <p:grpSp>
        <p:nvGrpSpPr>
          <p:cNvPr id="4" name="Group 3">
            <a:extLst>
              <a:ext uri="{FF2B5EF4-FFF2-40B4-BE49-F238E27FC236}">
                <a16:creationId xmlns:a16="http://schemas.microsoft.com/office/drawing/2014/main" id="{E0063F81-E756-AF4D-B8AB-6509EB4C50E8}"/>
              </a:ext>
            </a:extLst>
          </p:cNvPr>
          <p:cNvGrpSpPr/>
          <p:nvPr/>
        </p:nvGrpSpPr>
        <p:grpSpPr>
          <a:xfrm>
            <a:off x="288917" y="1362350"/>
            <a:ext cx="3780512" cy="2039112"/>
            <a:chOff x="278718" y="2234869"/>
            <a:chExt cx="3780512" cy="2039112"/>
          </a:xfrm>
        </p:grpSpPr>
        <p:sp>
          <p:nvSpPr>
            <p:cNvPr id="14" name="Rectangle 13">
              <a:extLst>
                <a:ext uri="{FF2B5EF4-FFF2-40B4-BE49-F238E27FC236}">
                  <a16:creationId xmlns:a16="http://schemas.microsoft.com/office/drawing/2014/main" id="{136AC86F-3551-884A-B77F-E268122BEB38}"/>
                </a:ext>
              </a:extLst>
            </p:cNvPr>
            <p:cNvSpPr/>
            <p:nvPr/>
          </p:nvSpPr>
          <p:spPr>
            <a:xfrm>
              <a:off x="278718" y="2234869"/>
              <a:ext cx="3780512" cy="2039112"/>
            </a:xfrm>
            <a:prstGeom prst="rect">
              <a:avLst/>
            </a:prstGeom>
            <a:solidFill>
              <a:schemeClr val="accent4">
                <a:lumMod val="60000"/>
                <a:lumOff val="40000"/>
              </a:schemeClr>
            </a:solidFill>
            <a:ln>
              <a:solidFill>
                <a:schemeClr val="accent4">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err="1"/>
            </a:p>
          </p:txBody>
        </p:sp>
        <p:sp>
          <p:nvSpPr>
            <p:cNvPr id="16" name="TextBox 15">
              <a:extLst>
                <a:ext uri="{FF2B5EF4-FFF2-40B4-BE49-F238E27FC236}">
                  <a16:creationId xmlns:a16="http://schemas.microsoft.com/office/drawing/2014/main" id="{12F58AD4-28B4-934A-8E51-65F1C48F04E6}"/>
                </a:ext>
              </a:extLst>
            </p:cNvPr>
            <p:cNvSpPr txBox="1"/>
            <p:nvPr/>
          </p:nvSpPr>
          <p:spPr>
            <a:xfrm>
              <a:off x="372281" y="2368542"/>
              <a:ext cx="3482235" cy="1169551"/>
            </a:xfrm>
            <a:prstGeom prst="rect">
              <a:avLst/>
            </a:prstGeom>
            <a:noFill/>
          </p:spPr>
          <p:txBody>
            <a:bodyPr wrap="square" rtlCol="0">
              <a:spAutoFit/>
            </a:bodyPr>
            <a:lstStyle/>
            <a:p>
              <a:r>
                <a:rPr lang="en-US" sz="1400">
                  <a:solidFill>
                    <a:schemeClr val="bg1"/>
                  </a:solidFill>
                </a:rPr>
                <a:t>Referring to palliative care ensures that patients receive comprehensive, compassionate support that focuses on their comfort and well-being, regardless of their stage of illness.</a:t>
              </a:r>
            </a:p>
          </p:txBody>
        </p:sp>
      </p:grpSp>
      <p:sp>
        <p:nvSpPr>
          <p:cNvPr id="17" name="TextBox 16">
            <a:extLst>
              <a:ext uri="{FF2B5EF4-FFF2-40B4-BE49-F238E27FC236}">
                <a16:creationId xmlns:a16="http://schemas.microsoft.com/office/drawing/2014/main" id="{F7650D90-8266-2E45-8F90-A559F756A399}"/>
              </a:ext>
            </a:extLst>
          </p:cNvPr>
          <p:cNvSpPr txBox="1"/>
          <p:nvPr/>
        </p:nvSpPr>
        <p:spPr>
          <a:xfrm>
            <a:off x="2113398" y="3841708"/>
            <a:ext cx="5242879" cy="400110"/>
          </a:xfrm>
          <a:prstGeom prst="rect">
            <a:avLst/>
          </a:prstGeom>
          <a:noFill/>
        </p:spPr>
        <p:txBody>
          <a:bodyPr wrap="square" rtlCol="0">
            <a:spAutoFit/>
          </a:bodyPr>
          <a:lstStyle/>
          <a:p>
            <a:pPr algn="ctr"/>
            <a:r>
              <a:rPr lang="en-US" sz="2000" b="1">
                <a:solidFill>
                  <a:schemeClr val="bg2"/>
                </a:solidFill>
              </a:rPr>
              <a:t>Click each question to see the answer</a:t>
            </a:r>
          </a:p>
        </p:txBody>
      </p:sp>
    </p:spTree>
    <p:extLst>
      <p:ext uri="{BB962C8B-B14F-4D97-AF65-F5344CB8AC3E}">
        <p14:creationId xmlns:p14="http://schemas.microsoft.com/office/powerpoint/2010/main" val="9495283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dissolv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dissolve">
                                      <p:cBhvr>
                                        <p:cTn id="1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47CA61-60C5-B140-942E-E08DA8ED5346}"/>
              </a:ext>
            </a:extLst>
          </p:cNvPr>
          <p:cNvSpPr>
            <a:spLocks noGrp="1"/>
          </p:cNvSpPr>
          <p:nvPr>
            <p:ph type="title"/>
          </p:nvPr>
        </p:nvSpPr>
        <p:spPr/>
        <p:txBody>
          <a:bodyPr/>
          <a:lstStyle/>
          <a:p>
            <a:r>
              <a:rPr lang="en-US"/>
              <a:t>Meet Rachel</a:t>
            </a:r>
          </a:p>
        </p:txBody>
      </p:sp>
      <p:sp>
        <p:nvSpPr>
          <p:cNvPr id="5" name="Slide Number Placeholder 4">
            <a:extLst>
              <a:ext uri="{FF2B5EF4-FFF2-40B4-BE49-F238E27FC236}">
                <a16:creationId xmlns:a16="http://schemas.microsoft.com/office/drawing/2014/main" id="{B9B0210B-CDD8-6341-B33F-0CC78588A673}"/>
              </a:ext>
            </a:extLst>
          </p:cNvPr>
          <p:cNvSpPr>
            <a:spLocks noGrp="1"/>
          </p:cNvSpPr>
          <p:nvPr>
            <p:ph type="sldNum" sz="quarter" idx="12"/>
          </p:nvPr>
        </p:nvSpPr>
        <p:spPr/>
        <p:txBody>
          <a:bodyPr/>
          <a:lstStyle/>
          <a:p>
            <a:fld id="{5339919A-1AF4-8143-B305-C972D12AEE0C}" type="slidenum">
              <a:rPr lang="en-US" smtClean="0"/>
              <a:t>11</a:t>
            </a:fld>
            <a:endParaRPr lang="en-US"/>
          </a:p>
        </p:txBody>
      </p:sp>
      <p:pic>
        <p:nvPicPr>
          <p:cNvPr id="6" name="Picture 5">
            <a:extLst>
              <a:ext uri="{FF2B5EF4-FFF2-40B4-BE49-F238E27FC236}">
                <a16:creationId xmlns:a16="http://schemas.microsoft.com/office/drawing/2014/main" id="{D07FF4E6-9295-1843-8CEC-537E7507D140}"/>
              </a:ext>
            </a:extLst>
          </p:cNvPr>
          <p:cNvPicPr>
            <a:picLocks noChangeAspect="1"/>
          </p:cNvPicPr>
          <p:nvPr/>
        </p:nvPicPr>
        <p:blipFill>
          <a:blip r:embed="rId3"/>
          <a:stretch>
            <a:fillRect/>
          </a:stretch>
        </p:blipFill>
        <p:spPr>
          <a:xfrm>
            <a:off x="629873" y="1018087"/>
            <a:ext cx="2963113" cy="2953853"/>
          </a:xfrm>
          <a:prstGeom prst="rect">
            <a:avLst/>
          </a:prstGeom>
        </p:spPr>
      </p:pic>
      <p:sp>
        <p:nvSpPr>
          <p:cNvPr id="7" name="TextBox 6">
            <a:extLst>
              <a:ext uri="{FF2B5EF4-FFF2-40B4-BE49-F238E27FC236}">
                <a16:creationId xmlns:a16="http://schemas.microsoft.com/office/drawing/2014/main" id="{E27FCC9D-5AAE-5943-B19F-7CE3E39ACA25}"/>
              </a:ext>
            </a:extLst>
          </p:cNvPr>
          <p:cNvSpPr txBox="1"/>
          <p:nvPr/>
        </p:nvSpPr>
        <p:spPr>
          <a:xfrm>
            <a:off x="4188850" y="975680"/>
            <a:ext cx="3555080" cy="2893100"/>
          </a:xfrm>
          <a:prstGeom prst="rect">
            <a:avLst/>
          </a:prstGeom>
          <a:noFill/>
        </p:spPr>
        <p:txBody>
          <a:bodyPr wrap="square" rtlCol="0">
            <a:spAutoFit/>
          </a:bodyPr>
          <a:lstStyle/>
          <a:p>
            <a:pPr algn="l"/>
            <a:r>
              <a:rPr lang="en-US" sz="1400">
                <a:solidFill>
                  <a:schemeClr val="bg2"/>
                </a:solidFill>
              </a:rPr>
              <a:t>Rachel is a 45 y/o woman with breast cancer who is undergoing first round of chemotherapy. </a:t>
            </a:r>
          </a:p>
          <a:p>
            <a:pPr algn="l"/>
            <a:endParaRPr lang="en-US" sz="1400">
              <a:solidFill>
                <a:schemeClr val="bg2"/>
              </a:solidFill>
            </a:endParaRPr>
          </a:p>
          <a:p>
            <a:pPr algn="l"/>
            <a:r>
              <a:rPr lang="en-US" sz="1400">
                <a:solidFill>
                  <a:schemeClr val="bg2"/>
                </a:solidFill>
              </a:rPr>
              <a:t>She is here for her annual PCP visit</a:t>
            </a:r>
          </a:p>
          <a:p>
            <a:pPr algn="l"/>
            <a:endParaRPr lang="en-US" sz="1400">
              <a:solidFill>
                <a:schemeClr val="bg2"/>
              </a:solidFill>
            </a:endParaRPr>
          </a:p>
          <a:p>
            <a:pPr algn="l"/>
            <a:r>
              <a:rPr lang="en-US" sz="1400">
                <a:solidFill>
                  <a:schemeClr val="bg2"/>
                </a:solidFill>
              </a:rPr>
              <a:t>After reviewing her current conditions, she admits that her breast cancer treatment has been physically painful and emotionally distressing. </a:t>
            </a:r>
          </a:p>
          <a:p>
            <a:pPr algn="l"/>
            <a:endParaRPr lang="en-US" sz="1400" b="1">
              <a:solidFill>
                <a:schemeClr val="bg2"/>
              </a:solidFill>
            </a:endParaRPr>
          </a:p>
          <a:p>
            <a:pPr algn="l"/>
            <a:r>
              <a:rPr lang="en-US" sz="1400" b="1">
                <a:solidFill>
                  <a:schemeClr val="bg2"/>
                </a:solidFill>
              </a:rPr>
              <a:t>How would you discuss palliative care referral? </a:t>
            </a:r>
          </a:p>
        </p:txBody>
      </p:sp>
      <p:grpSp>
        <p:nvGrpSpPr>
          <p:cNvPr id="15" name="Group 14">
            <a:extLst>
              <a:ext uri="{FF2B5EF4-FFF2-40B4-BE49-F238E27FC236}">
                <a16:creationId xmlns:a16="http://schemas.microsoft.com/office/drawing/2014/main" id="{D31704E3-F08D-3D4D-A56B-D12CAC6ACD0D}"/>
              </a:ext>
            </a:extLst>
          </p:cNvPr>
          <p:cNvGrpSpPr/>
          <p:nvPr/>
        </p:nvGrpSpPr>
        <p:grpSpPr>
          <a:xfrm>
            <a:off x="3770870" y="959520"/>
            <a:ext cx="4960566" cy="3070985"/>
            <a:chOff x="4008730" y="1036433"/>
            <a:chExt cx="3723329" cy="3248869"/>
          </a:xfrm>
        </p:grpSpPr>
        <p:sp>
          <p:nvSpPr>
            <p:cNvPr id="3" name="Rectangle 2">
              <a:extLst>
                <a:ext uri="{FF2B5EF4-FFF2-40B4-BE49-F238E27FC236}">
                  <a16:creationId xmlns:a16="http://schemas.microsoft.com/office/drawing/2014/main" id="{B305F941-173B-9943-B2FC-097773B42897}"/>
                </a:ext>
              </a:extLst>
            </p:cNvPr>
            <p:cNvSpPr/>
            <p:nvPr/>
          </p:nvSpPr>
          <p:spPr>
            <a:xfrm>
              <a:off x="4008730" y="1036433"/>
              <a:ext cx="3723329" cy="3248869"/>
            </a:xfrm>
            <a:prstGeom prst="rect">
              <a:avLst/>
            </a:prstGeom>
            <a:solidFill>
              <a:srgbClr val="3FABD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err="1"/>
            </a:p>
          </p:txBody>
        </p:sp>
        <p:sp>
          <p:nvSpPr>
            <p:cNvPr id="8" name="TextBox 7">
              <a:extLst>
                <a:ext uri="{FF2B5EF4-FFF2-40B4-BE49-F238E27FC236}">
                  <a16:creationId xmlns:a16="http://schemas.microsoft.com/office/drawing/2014/main" id="{0C43021C-82B0-B244-9C7D-35DA723618C0}"/>
                </a:ext>
              </a:extLst>
            </p:cNvPr>
            <p:cNvSpPr txBox="1"/>
            <p:nvPr/>
          </p:nvSpPr>
          <p:spPr>
            <a:xfrm>
              <a:off x="4176979" y="1149795"/>
              <a:ext cx="3406069" cy="2637394"/>
            </a:xfrm>
            <a:prstGeom prst="rect">
              <a:avLst/>
            </a:prstGeom>
            <a:noFill/>
          </p:spPr>
          <p:txBody>
            <a:bodyPr wrap="square" rtlCol="0">
              <a:spAutoFit/>
            </a:bodyPr>
            <a:lstStyle/>
            <a:p>
              <a:pPr algn="ctr"/>
              <a:r>
                <a:rPr lang="en-US" sz="1200" b="1">
                  <a:solidFill>
                    <a:schemeClr val="bg1"/>
                  </a:solidFill>
                </a:rPr>
                <a:t>Response: </a:t>
              </a:r>
            </a:p>
            <a:p>
              <a:pPr algn="ctr"/>
              <a:r>
                <a:rPr lang="en-US" sz="1200">
                  <a:solidFill>
                    <a:schemeClr val="bg1"/>
                  </a:solidFill>
                </a:rPr>
                <a:t>I’d like to talk to you about another way we can support your care. I would like to refer you to supportive/palliative care medicine. Their team is focused on improving your quality of life by managing your cancer-related symptoms (such as pain) and providing emotional support as you continue to receive cancer treatment. </a:t>
              </a:r>
            </a:p>
            <a:p>
              <a:pPr algn="ctr"/>
              <a:endParaRPr lang="en-US" sz="1200" b="1">
                <a:solidFill>
                  <a:schemeClr val="bg1"/>
                </a:solidFill>
              </a:endParaRPr>
            </a:p>
            <a:p>
              <a:pPr algn="ctr"/>
              <a:r>
                <a:rPr lang="en-US" sz="1200" b="1">
                  <a:solidFill>
                    <a:schemeClr val="bg1"/>
                  </a:solidFill>
                </a:rPr>
                <a:t>Rationale</a:t>
              </a:r>
              <a:r>
                <a:rPr lang="en-US" sz="1200">
                  <a:solidFill>
                    <a:schemeClr val="bg1"/>
                  </a:solidFill>
                </a:rPr>
                <a:t>: </a:t>
              </a:r>
            </a:p>
            <a:p>
              <a:pPr algn="ctr"/>
              <a:r>
                <a:rPr lang="en-US" sz="1200">
                  <a:solidFill>
                    <a:schemeClr val="bg1"/>
                  </a:solidFill>
                </a:rPr>
                <a:t>This may be a good time to introduce palliative care early on in this patient’s disease trajectory. Clarifying that palliative care team works along side current cancer treatment options may decrease fear around this referral. </a:t>
              </a:r>
            </a:p>
          </p:txBody>
        </p:sp>
      </p:grpSp>
      <p:pic>
        <p:nvPicPr>
          <p:cNvPr id="12" name="Picture 11">
            <a:extLst>
              <a:ext uri="{FF2B5EF4-FFF2-40B4-BE49-F238E27FC236}">
                <a16:creationId xmlns:a16="http://schemas.microsoft.com/office/drawing/2014/main" id="{37FA4302-34E2-8047-8E40-FE3EC7739DD3}"/>
              </a:ext>
            </a:extLst>
          </p:cNvPr>
          <p:cNvPicPr>
            <a:picLocks noChangeAspect="1"/>
          </p:cNvPicPr>
          <p:nvPr/>
        </p:nvPicPr>
        <p:blipFill>
          <a:blip r:embed="rId4"/>
          <a:stretch>
            <a:fillRect/>
          </a:stretch>
        </p:blipFill>
        <p:spPr>
          <a:xfrm>
            <a:off x="6689598" y="4611873"/>
            <a:ext cx="2454401" cy="518151"/>
          </a:xfrm>
          <a:prstGeom prst="rect">
            <a:avLst/>
          </a:prstGeom>
        </p:spPr>
      </p:pic>
      <p:sp>
        <p:nvSpPr>
          <p:cNvPr id="14" name="TextBox 13">
            <a:extLst>
              <a:ext uri="{FF2B5EF4-FFF2-40B4-BE49-F238E27FC236}">
                <a16:creationId xmlns:a16="http://schemas.microsoft.com/office/drawing/2014/main" id="{756D35EC-0341-AD46-BCBF-BE20EE9446C9}"/>
              </a:ext>
            </a:extLst>
          </p:cNvPr>
          <p:cNvSpPr txBox="1"/>
          <p:nvPr/>
        </p:nvSpPr>
        <p:spPr>
          <a:xfrm>
            <a:off x="2340169" y="4262893"/>
            <a:ext cx="5242879" cy="707886"/>
          </a:xfrm>
          <a:prstGeom prst="rect">
            <a:avLst/>
          </a:prstGeom>
          <a:noFill/>
        </p:spPr>
        <p:txBody>
          <a:bodyPr wrap="square" rtlCol="0">
            <a:spAutoFit/>
          </a:bodyPr>
          <a:lstStyle/>
          <a:p>
            <a:pPr algn="ctr"/>
            <a:r>
              <a:rPr lang="en-US" sz="2000" b="1">
                <a:solidFill>
                  <a:schemeClr val="bg2"/>
                </a:solidFill>
              </a:rPr>
              <a:t>Click to see the suggested response and rationale</a:t>
            </a:r>
          </a:p>
        </p:txBody>
      </p:sp>
    </p:spTree>
    <p:extLst>
      <p:ext uri="{BB962C8B-B14F-4D97-AF65-F5344CB8AC3E}">
        <p14:creationId xmlns:p14="http://schemas.microsoft.com/office/powerpoint/2010/main" val="21442559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additive="base">
                                        <p:cTn id="7" dur="500" fill="hold"/>
                                        <p:tgtEl>
                                          <p:spTgt spid="15"/>
                                        </p:tgtEl>
                                        <p:attrNameLst>
                                          <p:attrName>ppt_x</p:attrName>
                                        </p:attrNameLst>
                                      </p:cBhvr>
                                      <p:tavLst>
                                        <p:tav tm="0">
                                          <p:val>
                                            <p:strVal val="#ppt_x"/>
                                          </p:val>
                                        </p:tav>
                                        <p:tav tm="100000">
                                          <p:val>
                                            <p:strVal val="#ppt_x"/>
                                          </p:val>
                                        </p:tav>
                                      </p:tavLst>
                                    </p:anim>
                                    <p:anim calcmode="lin" valueType="num">
                                      <p:cBhvr additive="base">
                                        <p:cTn id="8"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D52E36-55E5-4844-B697-CE69D404B6F2}"/>
              </a:ext>
            </a:extLst>
          </p:cNvPr>
          <p:cNvSpPr>
            <a:spLocks noGrp="1"/>
          </p:cNvSpPr>
          <p:nvPr>
            <p:ph type="title"/>
          </p:nvPr>
        </p:nvSpPr>
        <p:spPr/>
        <p:txBody>
          <a:bodyPr/>
          <a:lstStyle/>
          <a:p>
            <a:r>
              <a:rPr lang="en-US"/>
              <a:t>Please complete the short knowledge check-in below</a:t>
            </a:r>
          </a:p>
        </p:txBody>
      </p:sp>
      <p:sp>
        <p:nvSpPr>
          <p:cNvPr id="3" name="Content Placeholder 2">
            <a:extLst>
              <a:ext uri="{FF2B5EF4-FFF2-40B4-BE49-F238E27FC236}">
                <a16:creationId xmlns:a16="http://schemas.microsoft.com/office/drawing/2014/main" id="{E0FAC1DF-F0D5-8245-BABE-BEFE38028A4B}"/>
              </a:ext>
            </a:extLst>
          </p:cNvPr>
          <p:cNvSpPr>
            <a:spLocks noGrp="1"/>
          </p:cNvSpPr>
          <p:nvPr>
            <p:ph idx="1"/>
          </p:nvPr>
        </p:nvSpPr>
        <p:spPr>
          <a:xfrm>
            <a:off x="-322729" y="1197864"/>
            <a:ext cx="9668435" cy="3209544"/>
          </a:xfrm>
        </p:spPr>
        <p:txBody>
          <a:bodyPr/>
          <a:lstStyle/>
          <a:p>
            <a:pPr algn="ctr"/>
            <a:endParaRPr lang="en-US" sz="2000">
              <a:solidFill>
                <a:schemeClr val="accent6"/>
              </a:solidFill>
            </a:endParaRPr>
          </a:p>
          <a:p>
            <a:pPr algn="ctr"/>
            <a:r>
              <a:rPr lang="en-US" sz="1800">
                <a:solidFill>
                  <a:schemeClr val="accent6"/>
                </a:solidFill>
              </a:rPr>
              <a:t>Quiz: </a:t>
            </a:r>
            <a:r>
              <a:rPr lang="en-US" sz="1800">
                <a:solidFill>
                  <a:schemeClr val="accent6"/>
                </a:solidFill>
                <a:hlinkClick r:id="rId3"/>
              </a:rPr>
              <a:t>https://forms.gle/oPaERpihJBbnKyBV9</a:t>
            </a:r>
            <a:endParaRPr lang="en-US" sz="1800">
              <a:solidFill>
                <a:schemeClr val="accent6"/>
              </a:solidFill>
            </a:endParaRPr>
          </a:p>
          <a:p>
            <a:pPr algn="ctr"/>
            <a:r>
              <a:rPr lang="en-US" sz="1800">
                <a:solidFill>
                  <a:schemeClr val="accent6"/>
                </a:solidFill>
              </a:rPr>
              <a:t>Answer key/ Feedback: </a:t>
            </a:r>
            <a:r>
              <a:rPr lang="en-US" sz="1800">
                <a:solidFill>
                  <a:schemeClr val="accent6"/>
                </a:solidFill>
                <a:hlinkClick r:id="rId4"/>
              </a:rPr>
              <a:t>https://forms.gle/9dMdzqWx43dXMXEC7</a:t>
            </a:r>
            <a:endParaRPr lang="en-US" sz="1800">
              <a:solidFill>
                <a:schemeClr val="accent6"/>
              </a:solidFill>
            </a:endParaRPr>
          </a:p>
          <a:p>
            <a:pPr algn="ctr"/>
            <a:endParaRPr lang="en-US" sz="2000">
              <a:solidFill>
                <a:schemeClr val="accent6"/>
              </a:solidFill>
            </a:endParaRPr>
          </a:p>
        </p:txBody>
      </p:sp>
      <p:sp>
        <p:nvSpPr>
          <p:cNvPr id="4" name="Footer Placeholder 3">
            <a:extLst>
              <a:ext uri="{FF2B5EF4-FFF2-40B4-BE49-F238E27FC236}">
                <a16:creationId xmlns:a16="http://schemas.microsoft.com/office/drawing/2014/main" id="{38333351-2502-8546-8608-6461F86DC72D}"/>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2E5CC79E-CBD6-8744-ADE9-81834E596A74}"/>
              </a:ext>
            </a:extLst>
          </p:cNvPr>
          <p:cNvSpPr>
            <a:spLocks noGrp="1"/>
          </p:cNvSpPr>
          <p:nvPr>
            <p:ph type="sldNum" sz="quarter" idx="12"/>
          </p:nvPr>
        </p:nvSpPr>
        <p:spPr/>
        <p:txBody>
          <a:bodyPr/>
          <a:lstStyle/>
          <a:p>
            <a:fld id="{5339919A-1AF4-8143-B305-C972D12AEE0C}" type="slidenum">
              <a:rPr lang="en-US" smtClean="0"/>
              <a:t>12</a:t>
            </a:fld>
            <a:endParaRPr lang="en-US"/>
          </a:p>
        </p:txBody>
      </p:sp>
    </p:spTree>
    <p:extLst>
      <p:ext uri="{BB962C8B-B14F-4D97-AF65-F5344CB8AC3E}">
        <p14:creationId xmlns:p14="http://schemas.microsoft.com/office/powerpoint/2010/main" val="9112945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Red_Office Theme">
  <a:themeElements>
    <a:clrScheme name="Custom 26">
      <a:dk1>
        <a:srgbClr val="000000"/>
      </a:dk1>
      <a:lt1>
        <a:srgbClr val="FFFFFF"/>
      </a:lt1>
      <a:dk2>
        <a:srgbClr val="DC1E34"/>
      </a:dk2>
      <a:lt2>
        <a:srgbClr val="76777B"/>
      </a:lt2>
      <a:accent1>
        <a:srgbClr val="95C93C"/>
      </a:accent1>
      <a:accent2>
        <a:srgbClr val="F3C300"/>
      </a:accent2>
      <a:accent3>
        <a:srgbClr val="645FAA"/>
      </a:accent3>
      <a:accent4>
        <a:srgbClr val="41C0C0"/>
      </a:accent4>
      <a:accent5>
        <a:srgbClr val="FF7F30"/>
      </a:accent5>
      <a:accent6>
        <a:srgbClr val="129ABF"/>
      </a:accent6>
      <a:hlink>
        <a:srgbClr val="76777B"/>
      </a:hlink>
      <a:folHlink>
        <a:srgbClr val="76777B"/>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sz="1400" dirty="0" err="1" smtClean="0"/>
        </a:defPPr>
      </a:lstStyle>
      <a:style>
        <a:lnRef idx="2">
          <a:schemeClr val="accent1">
            <a:shade val="50000"/>
          </a:schemeClr>
        </a:lnRef>
        <a:fillRef idx="1">
          <a:schemeClr val="accent1"/>
        </a:fillRef>
        <a:effectRef idx="0">
          <a:schemeClr val="accent1"/>
        </a:effectRef>
        <a:fontRef idx="minor">
          <a:schemeClr val="lt1"/>
        </a:fontRef>
      </a:style>
    </a:spDef>
    <a:lnDef>
      <a:spPr>
        <a:ln w="25400"/>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lgn="l">
          <a:defRPr sz="1400" dirty="0" err="1" smtClean="0">
            <a:solidFill>
              <a:schemeClr val="accent2"/>
            </a:solidFill>
          </a:defRPr>
        </a:defPPr>
      </a:lstStyle>
    </a:txDef>
  </a:objectDefaults>
  <a:extraClrSchemeLst/>
  <a:extLst>
    <a:ext uri="{05A4C25C-085E-4340-85A3-A5531E510DB2}">
      <thm15:themeFamily xmlns:thm15="http://schemas.microsoft.com/office/thememl/2012/main" name="CS102 PPT_template_F1_WIDE" id="{552F4592-EC3E-4A48-8233-F1EB859DDDBE}" vid="{9A5B146E-C3EE-6443-8CE4-883871B0CD16}"/>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Red_Office Theme</Template>
  <Application>Microsoft Office PowerPoint</Application>
  <PresentationFormat>On-screen Show (16:9)</PresentationFormat>
  <Slides>12</Slides>
  <Notes>10</Notes>
  <HiddenSlides>0</HiddenSlides>
  <ScaleCrop>false</ScaleCrop>
  <HeadingPairs>
    <vt:vector size="4" baseType="variant">
      <vt:variant>
        <vt:lpstr>Theme</vt:lpstr>
      </vt:variant>
      <vt:variant>
        <vt:i4>1</vt:i4>
      </vt:variant>
      <vt:variant>
        <vt:lpstr>Slide Titles</vt:lpstr>
      </vt:variant>
      <vt:variant>
        <vt:i4>12</vt:i4>
      </vt:variant>
    </vt:vector>
  </HeadingPairs>
  <TitlesOfParts>
    <vt:vector size="13" baseType="lpstr">
      <vt:lpstr>Red_Office Theme</vt:lpstr>
      <vt:lpstr>Introduction to Outpatient Palliative Care</vt:lpstr>
      <vt:lpstr>Learning Objectives</vt:lpstr>
      <vt:lpstr>Supportive Care Medicine/Palliative Care Medicine</vt:lpstr>
      <vt:lpstr>Palliative Care Medicine: Introduction</vt:lpstr>
      <vt:lpstr>Hospice Care Medicine: Introduction</vt:lpstr>
      <vt:lpstr>Hospice &amp; Palliative Care: Side by Side </vt:lpstr>
      <vt:lpstr>Scope of Supportive Care Medicine: Types of patients </vt:lpstr>
      <vt:lpstr>Scope of Supportive Care Medicine: Symptom management </vt:lpstr>
      <vt:lpstr>Scope of Supportive Care Medicine: Multimodal approach to care</vt:lpstr>
      <vt:lpstr>Referring to Supportive Care Medicine Team</vt:lpstr>
      <vt:lpstr>Meet Rachel</vt:lpstr>
      <vt:lpstr>Please complete the short knowledge check-in below</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Differentiating Advance Directives and POLSTs</dc:title>
  <dc:creator>Microsoft Office User</dc:creator>
  <cp:revision>2</cp:revision>
  <dcterms:created xsi:type="dcterms:W3CDTF">2024-10-31T19:48:43Z</dcterms:created>
  <dcterms:modified xsi:type="dcterms:W3CDTF">2025-09-28T23:29:39Z</dcterms:modified>
</cp:coreProperties>
</file>