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8"/>
  </p:notesMasterIdLst>
  <p:handoutMasterIdLst>
    <p:handoutMasterId r:id="rId19"/>
  </p:handoutMasterIdLst>
  <p:sldIdLst>
    <p:sldId id="256" r:id="rId2"/>
    <p:sldId id="346" r:id="rId3"/>
    <p:sldId id="347" r:id="rId4"/>
    <p:sldId id="376" r:id="rId5"/>
    <p:sldId id="378" r:id="rId6"/>
    <p:sldId id="380" r:id="rId7"/>
    <p:sldId id="381" r:id="rId8"/>
    <p:sldId id="383" r:id="rId9"/>
    <p:sldId id="384" r:id="rId10"/>
    <p:sldId id="386" r:id="rId11"/>
    <p:sldId id="385" r:id="rId12"/>
    <p:sldId id="387" r:id="rId13"/>
    <p:sldId id="388" r:id="rId14"/>
    <p:sldId id="389" r:id="rId15"/>
    <p:sldId id="390" r:id="rId16"/>
    <p:sldId id="391" r:id="rId1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ABD4"/>
    <a:srgbClr val="FF83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59"/>
    <p:restoredTop sz="77923"/>
  </p:normalViewPr>
  <p:slideViewPr>
    <p:cSldViewPr snapToGrid="0" snapToObjects="1" showGuides="1">
      <p:cViewPr varScale="1">
        <p:scale>
          <a:sx n="174" d="100"/>
          <a:sy n="174" d="100"/>
        </p:scale>
        <p:origin x="448" y="176"/>
      </p:cViewPr>
      <p:guideLst>
        <p:guide orient="horz" pos="162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7AFDBC-2C9D-E744-AFEB-E1E0CCDC437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D817546-E273-4E46-A59A-7D0915CFFF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6EAAD4-86B7-6445-9E24-564CF55F9E4C}" type="datetimeFigureOut">
              <a:rPr lang="en-US" smtClean="0"/>
              <a:t>9/28/2025</a:t>
            </a:fld>
            <a:endParaRPr lang="en-US"/>
          </a:p>
        </p:txBody>
      </p:sp>
      <p:sp>
        <p:nvSpPr>
          <p:cNvPr id="4" name="Footer Placeholder 3">
            <a:extLst>
              <a:ext uri="{FF2B5EF4-FFF2-40B4-BE49-F238E27FC236}">
                <a16:creationId xmlns:a16="http://schemas.microsoft.com/office/drawing/2014/main" id="{EA646001-FC26-4546-BEEA-713EC71F73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E319A64-EFA1-EB4A-9208-659D7A67BF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B00832-3DA9-BD45-8DF9-5AE149AD5C9D}" type="slidenum">
              <a:rPr lang="en-US" smtClean="0"/>
              <a:t>‹#›</a:t>
            </a:fld>
            <a:endParaRPr lang="en-US"/>
          </a:p>
        </p:txBody>
      </p:sp>
    </p:spTree>
    <p:extLst>
      <p:ext uri="{BB962C8B-B14F-4D97-AF65-F5344CB8AC3E}">
        <p14:creationId xmlns:p14="http://schemas.microsoft.com/office/powerpoint/2010/main" val="20246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8ECD8-40A1-7E4F-A3DC-E42CA7395149}" type="datetimeFigureOut">
              <a:rPr lang="en-US" smtClean="0"/>
              <a:t>9/28/2025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BC346B-06F2-6141-895E-093C6600B49F}" type="slidenum">
              <a:rPr lang="en-US" smtClean="0"/>
              <a:t>‹#›</a:t>
            </a:fld>
            <a:endParaRPr lang="en-US"/>
          </a:p>
        </p:txBody>
      </p:sp>
    </p:spTree>
    <p:extLst>
      <p:ext uri="{BB962C8B-B14F-4D97-AF65-F5344CB8AC3E}">
        <p14:creationId xmlns:p14="http://schemas.microsoft.com/office/powerpoint/2010/main" val="406715237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Narration transcript: This session will introduce you to the basics on an advance directive and the POLST, the similarities and differences between them, as well as guidance about how to counsel patients on completing both. Before we start, a quick note about terminology– for the purposes of this presentation, advance directive only refers to forms that let patients assign health care agents (AKA healthcare power of attorney) and/or document their healthcare preferences (AKA living will) and does not include the POLST.  I make this note because sometimes the term advance directive is used more broadly and will include all formal ACP documentation including the POLST.  Here though the term advance directive and POLST will refer to two separate documents</a:t>
            </a:r>
          </a:p>
        </p:txBody>
      </p:sp>
      <p:sp>
        <p:nvSpPr>
          <p:cNvPr id="4" name="Slide Number Placeholder 3"/>
          <p:cNvSpPr>
            <a:spLocks noGrp="1"/>
          </p:cNvSpPr>
          <p:nvPr>
            <p:ph type="sldNum" sz="quarter" idx="5"/>
          </p:nvPr>
        </p:nvSpPr>
        <p:spPr/>
        <p:txBody>
          <a:bodyPr/>
          <a:lstStyle/>
          <a:p>
            <a:fld id="{D0BC346B-06F2-6141-895E-093C6600B49F}" type="slidenum">
              <a:rPr lang="en-US" smtClean="0"/>
              <a:t>1</a:t>
            </a:fld>
            <a:endParaRPr lang="en-US"/>
          </a:p>
        </p:txBody>
      </p:sp>
    </p:spTree>
    <p:extLst>
      <p:ext uri="{BB962C8B-B14F-4D97-AF65-F5344CB8AC3E}">
        <p14:creationId xmlns:p14="http://schemas.microsoft.com/office/powerpoint/2010/main" val="1359481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BC346B-06F2-6141-895E-093C6600B49F}" type="slidenum">
              <a:rPr lang="en-US" smtClean="0"/>
              <a:t>2</a:t>
            </a:fld>
            <a:endParaRPr lang="en-US"/>
          </a:p>
        </p:txBody>
      </p:sp>
    </p:spTree>
    <p:extLst>
      <p:ext uri="{BB962C8B-B14F-4D97-AF65-F5344CB8AC3E}">
        <p14:creationId xmlns:p14="http://schemas.microsoft.com/office/powerpoint/2010/main" val="3967935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a:solidFill>
                  <a:schemeClr val="bg1"/>
                </a:solidFill>
              </a:rPr>
              <a:t>We’ll start with the advance directive. </a:t>
            </a:r>
            <a:endParaRPr lang="en-US" dirty="0"/>
          </a:p>
        </p:txBody>
      </p:sp>
      <p:sp>
        <p:nvSpPr>
          <p:cNvPr id="4" name="Slide Number Placeholder 3"/>
          <p:cNvSpPr>
            <a:spLocks noGrp="1"/>
          </p:cNvSpPr>
          <p:nvPr>
            <p:ph type="sldNum" sz="quarter" idx="5"/>
          </p:nvPr>
        </p:nvSpPr>
        <p:spPr/>
        <p:txBody>
          <a:bodyPr/>
          <a:lstStyle/>
          <a:p>
            <a:fld id="{D0BC346B-06F2-6141-895E-093C6600B49F}" type="slidenum">
              <a:rPr lang="en-US" smtClean="0"/>
              <a:t>3</a:t>
            </a:fld>
            <a:endParaRPr lang="en-US"/>
          </a:p>
        </p:txBody>
      </p:sp>
    </p:spTree>
    <p:extLst>
      <p:ext uri="{BB962C8B-B14F-4D97-AF65-F5344CB8AC3E}">
        <p14:creationId xmlns:p14="http://schemas.microsoft.com/office/powerpoint/2010/main" val="961454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Narration transcript: The next two slides outline the main sections of the advance directive. The first section is designating a healthcare agent.  If you click on the slide, you’ll see the portion of the Cedars advance directive which allows patients to assign someone to be their healthcare agent. You should counsel patients to choose someone that knows them well and that they trust of make decisions on their behalf if they were too sick to decide for themselves. Healthcare agents have authority to make medical decisions on someone’s behalf while they are alive AND are authorized to make after death arrangements. Designating a healthcare agent is legally binding which means that if there is unresolvable conflict amongst the patient’s support system about decision making, the healthcare agent is the only one with legal authority to make decisions</a:t>
            </a:r>
          </a:p>
        </p:txBody>
      </p:sp>
      <p:sp>
        <p:nvSpPr>
          <p:cNvPr id="4" name="Slide Number Placeholder 3"/>
          <p:cNvSpPr>
            <a:spLocks noGrp="1"/>
          </p:cNvSpPr>
          <p:nvPr>
            <p:ph type="sldNum" sz="quarter" idx="5"/>
          </p:nvPr>
        </p:nvSpPr>
        <p:spPr/>
        <p:txBody>
          <a:bodyPr/>
          <a:lstStyle/>
          <a:p>
            <a:fld id="{D0BC346B-06F2-6141-895E-093C6600B49F}" type="slidenum">
              <a:rPr lang="en-US" smtClean="0"/>
              <a:t>4</a:t>
            </a:fld>
            <a:endParaRPr lang="en-US"/>
          </a:p>
        </p:txBody>
      </p:sp>
    </p:spTree>
    <p:extLst>
      <p:ext uri="{BB962C8B-B14F-4D97-AF65-F5344CB8AC3E}">
        <p14:creationId xmlns:p14="http://schemas.microsoft.com/office/powerpoint/2010/main" val="2020778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Narration transcript: The second section of the advance directive lets patients give their healthcare agent and medical team guidance about how they want decisions made. If you click on the slide, you’ll see the portion of the Cedars advance directive that lets patients document their acceptable quality of life and acceptable scope of treatment. Unlike the healthcare agent designation, preferences regarding healthcare decision are legally recognized not legally binding. This means that although the healthcare agent and medical team will do their best to honor what’s written in the advance directive, there may be circumstances where the patient’s wishes cannot be followed exactly because of medical appropriateness. It’s important to highlight this fact to your patients and encourage them to talk directly with their healthcare agents about their values and priorities in addition to documenting them in an advance directive</a:t>
            </a:r>
          </a:p>
        </p:txBody>
      </p:sp>
      <p:sp>
        <p:nvSpPr>
          <p:cNvPr id="4" name="Slide Number Placeholder 3"/>
          <p:cNvSpPr>
            <a:spLocks noGrp="1"/>
          </p:cNvSpPr>
          <p:nvPr>
            <p:ph type="sldNum" sz="quarter" idx="5"/>
          </p:nvPr>
        </p:nvSpPr>
        <p:spPr/>
        <p:txBody>
          <a:bodyPr/>
          <a:lstStyle/>
          <a:p>
            <a:fld id="{D0BC346B-06F2-6141-895E-093C6600B49F}" type="slidenum">
              <a:rPr lang="en-US" smtClean="0"/>
              <a:t>5</a:t>
            </a:fld>
            <a:endParaRPr lang="en-US"/>
          </a:p>
        </p:txBody>
      </p:sp>
    </p:spTree>
    <p:extLst>
      <p:ext uri="{BB962C8B-B14F-4D97-AF65-F5344CB8AC3E}">
        <p14:creationId xmlns:p14="http://schemas.microsoft.com/office/powerpoint/2010/main" val="1179924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a:solidFill>
                  <a:schemeClr val="bg1"/>
                </a:solidFill>
              </a:rPr>
              <a:t>who should speak for you and </a:t>
            </a:r>
            <a:endParaRPr lang="en-US" dirty="0"/>
          </a:p>
        </p:txBody>
      </p:sp>
      <p:sp>
        <p:nvSpPr>
          <p:cNvPr id="4" name="Slide Number Placeholder 3"/>
          <p:cNvSpPr>
            <a:spLocks noGrp="1"/>
          </p:cNvSpPr>
          <p:nvPr>
            <p:ph type="sldNum" sz="quarter" idx="5"/>
          </p:nvPr>
        </p:nvSpPr>
        <p:spPr/>
        <p:txBody>
          <a:bodyPr/>
          <a:lstStyle/>
          <a:p>
            <a:fld id="{D0BC346B-06F2-6141-895E-093C6600B49F}" type="slidenum">
              <a:rPr lang="en-US" smtClean="0"/>
              <a:t>6</a:t>
            </a:fld>
            <a:endParaRPr lang="en-US"/>
          </a:p>
        </p:txBody>
      </p:sp>
    </p:spTree>
    <p:extLst>
      <p:ext uri="{BB962C8B-B14F-4D97-AF65-F5344CB8AC3E}">
        <p14:creationId xmlns:p14="http://schemas.microsoft.com/office/powerpoint/2010/main" val="3236597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Narration transcript: Next we will talk about the POLST or Physician Order for Life Sustaining Treatment. This slide shows the California POLST - it is a set of medical orders regarding critical medical decisions and can be used by emergency medical services. The California POLST has three sections – the first section lets patients document their preference regarding CPR and gives them the option of choosing attempt resuscitation or allowing a natural death. The second section asks patients what level of medical treatment is acceptable. The options given are full treatment which generally includes intubation and ICU transfers, selective treatment, and comfort focused treatment.  Unless patients are also electing hospice, I generally advise against selecting comfort-focused treatment even if symptom management is one of their priorities. Otherwise there is a risk that patient’s designation of comfort focused treatment is misinterpreted during emergency situations. It should also be noted that it patients select attempt resuscitation in section A, they must choose Full treatment in section B to make it valid. Finally the last section asks about preferences regarding artificially administered nutrition</a:t>
            </a:r>
          </a:p>
        </p:txBody>
      </p:sp>
      <p:sp>
        <p:nvSpPr>
          <p:cNvPr id="4" name="Slide Number Placeholder 3"/>
          <p:cNvSpPr>
            <a:spLocks noGrp="1"/>
          </p:cNvSpPr>
          <p:nvPr>
            <p:ph type="sldNum" sz="quarter" idx="5"/>
          </p:nvPr>
        </p:nvSpPr>
        <p:spPr/>
        <p:txBody>
          <a:bodyPr/>
          <a:lstStyle/>
          <a:p>
            <a:fld id="{D0BC346B-06F2-6141-895E-093C6600B49F}" type="slidenum">
              <a:rPr lang="en-US" smtClean="0"/>
              <a:t>7</a:t>
            </a:fld>
            <a:endParaRPr lang="en-US"/>
          </a:p>
        </p:txBody>
      </p:sp>
    </p:spTree>
    <p:extLst>
      <p:ext uri="{BB962C8B-B14F-4D97-AF65-F5344CB8AC3E}">
        <p14:creationId xmlns:p14="http://schemas.microsoft.com/office/powerpoint/2010/main" val="555865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Narration transcript: Now that we’ve reviewed the basics of the advance directive and POLST, let’s compare them head to head. The tables in the next two slides review the main differences between an advance directive and POLST.  Having seriously ill patients complete an advance directive and POLST is reasonable since they serve different although complementary purposes. Again the advance directive lets patients designate a health care agent while the POLST translates critical medical decisions like a decision for do not resuscitate into a medical order. This slide reviews who should have each type of document, what is included, and how it is legalized</a:t>
            </a:r>
          </a:p>
        </p:txBody>
      </p:sp>
      <p:sp>
        <p:nvSpPr>
          <p:cNvPr id="4" name="Slide Number Placeholder 3"/>
          <p:cNvSpPr>
            <a:spLocks noGrp="1"/>
          </p:cNvSpPr>
          <p:nvPr>
            <p:ph type="sldNum" sz="quarter" idx="5"/>
          </p:nvPr>
        </p:nvSpPr>
        <p:spPr/>
        <p:txBody>
          <a:bodyPr/>
          <a:lstStyle/>
          <a:p>
            <a:fld id="{D0BC346B-06F2-6141-895E-093C6600B49F}" type="slidenum">
              <a:rPr lang="en-US" smtClean="0"/>
              <a:t>8</a:t>
            </a:fld>
            <a:endParaRPr lang="en-US"/>
          </a:p>
        </p:txBody>
      </p:sp>
    </p:spTree>
    <p:extLst>
      <p:ext uri="{BB962C8B-B14F-4D97-AF65-F5344CB8AC3E}">
        <p14:creationId xmlns:p14="http://schemas.microsoft.com/office/powerpoint/2010/main" val="1102570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Narration transcript: This slide continues the comparison between advance directives and POLSTs and reviews which sections are legally binding, who can create or change the document, and guidance on when it should be revised. </a:t>
            </a:r>
          </a:p>
        </p:txBody>
      </p:sp>
      <p:sp>
        <p:nvSpPr>
          <p:cNvPr id="4" name="Slide Number Placeholder 3"/>
          <p:cNvSpPr>
            <a:spLocks noGrp="1"/>
          </p:cNvSpPr>
          <p:nvPr>
            <p:ph type="sldNum" sz="quarter" idx="5"/>
          </p:nvPr>
        </p:nvSpPr>
        <p:spPr/>
        <p:txBody>
          <a:bodyPr/>
          <a:lstStyle/>
          <a:p>
            <a:fld id="{D0BC346B-06F2-6141-895E-093C6600B49F}" type="slidenum">
              <a:rPr lang="en-US" smtClean="0"/>
              <a:t>9</a:t>
            </a:fld>
            <a:endParaRPr lang="en-US"/>
          </a:p>
        </p:txBody>
      </p:sp>
    </p:spTree>
    <p:extLst>
      <p:ext uri="{BB962C8B-B14F-4D97-AF65-F5344CB8AC3E}">
        <p14:creationId xmlns:p14="http://schemas.microsoft.com/office/powerpoint/2010/main" val="1850835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Narration transcript: The next two slides review how to bill for advance care planning conversations. Medicare defines advance care planning as care you would want to receive if you became unable to speak for yourself.  Although it is not required that formal ACP documentation like an advance directive or POLST be completed at the end of the visit, you are reviewed to document what you discussed, who was present for the conversation, and the total time you spent. You can submit an ACP bill as many times as you want for a patient as long as documentation supports that the discussion is associated with a change in health status or directive</a:t>
            </a:r>
          </a:p>
        </p:txBody>
      </p:sp>
      <p:sp>
        <p:nvSpPr>
          <p:cNvPr id="4" name="Slide Number Placeholder 3"/>
          <p:cNvSpPr>
            <a:spLocks noGrp="1"/>
          </p:cNvSpPr>
          <p:nvPr>
            <p:ph type="sldNum" sz="quarter" idx="5"/>
          </p:nvPr>
        </p:nvSpPr>
        <p:spPr/>
        <p:txBody>
          <a:bodyPr/>
          <a:lstStyle/>
          <a:p>
            <a:fld id="{D0BC346B-06F2-6141-895E-093C6600B49F}" type="slidenum">
              <a:rPr lang="en-US" smtClean="0"/>
              <a:t>10</a:t>
            </a:fld>
            <a:endParaRPr lang="en-US"/>
          </a:p>
        </p:txBody>
      </p:sp>
    </p:spTree>
    <p:extLst>
      <p:ext uri="{BB962C8B-B14F-4D97-AF65-F5344CB8AC3E}">
        <p14:creationId xmlns:p14="http://schemas.microsoft.com/office/powerpoint/2010/main" val="4120020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Narration transcript: This slide gives the amount of time you need to spend on advance care planning in order to submit the ACP billing codes. In order to submit a 99497 bill,  at least 16 minutes of your visit must be spent on ACP content. If you spend more than 46 minutes on ACP content, you can submit both a 99497 and 99498 bill</a:t>
            </a:r>
          </a:p>
        </p:txBody>
      </p:sp>
      <p:sp>
        <p:nvSpPr>
          <p:cNvPr id="4" name="Slide Number Placeholder 3"/>
          <p:cNvSpPr>
            <a:spLocks noGrp="1"/>
          </p:cNvSpPr>
          <p:nvPr>
            <p:ph type="sldNum" sz="quarter" idx="5"/>
          </p:nvPr>
        </p:nvSpPr>
        <p:spPr/>
        <p:txBody>
          <a:bodyPr/>
          <a:lstStyle/>
          <a:p>
            <a:fld id="{D0BC346B-06F2-6141-895E-093C6600B49F}" type="slidenum">
              <a:rPr lang="en-US" smtClean="0"/>
              <a:t>11</a:t>
            </a:fld>
            <a:endParaRPr lang="en-US"/>
          </a:p>
        </p:txBody>
      </p:sp>
    </p:spTree>
    <p:extLst>
      <p:ext uri="{BB962C8B-B14F-4D97-AF65-F5344CB8AC3E}">
        <p14:creationId xmlns:p14="http://schemas.microsoft.com/office/powerpoint/2010/main" val="2837118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BC346B-06F2-6141-895E-093C6600B49F}" type="slidenum">
              <a:rPr lang="en-US" smtClean="0"/>
              <a:t>13</a:t>
            </a:fld>
            <a:endParaRPr lang="en-US"/>
          </a:p>
        </p:txBody>
      </p:sp>
    </p:spTree>
    <p:extLst>
      <p:ext uri="{BB962C8B-B14F-4D97-AF65-F5344CB8AC3E}">
        <p14:creationId xmlns:p14="http://schemas.microsoft.com/office/powerpoint/2010/main" val="1329739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BC346B-06F2-6141-895E-093C6600B49F}" type="slidenum">
              <a:rPr lang="en-US" smtClean="0"/>
              <a:t>16</a:t>
            </a:fld>
            <a:endParaRPr lang="en-US"/>
          </a:p>
        </p:txBody>
      </p:sp>
    </p:spTree>
    <p:extLst>
      <p:ext uri="{BB962C8B-B14F-4D97-AF65-F5344CB8AC3E}">
        <p14:creationId xmlns:p14="http://schemas.microsoft.com/office/powerpoint/2010/main" val="32808579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F904625-5CA5-534E-BCBB-4035670A42EE}"/>
              </a:ext>
            </a:extLst>
          </p:cNvPr>
          <p:cNvPicPr>
            <a:picLocks noChangeAspect="1"/>
          </p:cNvPicPr>
          <p:nvPr userDrawn="1"/>
        </p:nvPicPr>
        <p:blipFill>
          <a:blip r:embed="rId2"/>
          <a:stretch>
            <a:fillRect/>
          </a:stretch>
        </p:blipFill>
        <p:spPr>
          <a:xfrm>
            <a:off x="3175" y="0"/>
            <a:ext cx="9140825" cy="5144393"/>
          </a:xfrm>
          <a:prstGeom prst="rect">
            <a:avLst/>
          </a:prstGeom>
        </p:spPr>
      </p:pic>
      <p:pic>
        <p:nvPicPr>
          <p:cNvPr id="11" name="Picture 10">
            <a:extLst>
              <a:ext uri="{FF2B5EF4-FFF2-40B4-BE49-F238E27FC236}">
                <a16:creationId xmlns:a16="http://schemas.microsoft.com/office/drawing/2014/main" id="{9833C67A-4347-B349-A7FE-F959C478721E}"/>
              </a:ext>
            </a:extLst>
          </p:cNvPr>
          <p:cNvPicPr>
            <a:picLocks noChangeAspect="1"/>
          </p:cNvPicPr>
          <p:nvPr userDrawn="1"/>
        </p:nvPicPr>
        <p:blipFill>
          <a:blip r:embed="rId3"/>
          <a:stretch>
            <a:fillRect/>
          </a:stretch>
        </p:blipFill>
        <p:spPr>
          <a:xfrm>
            <a:off x="800009" y="4316759"/>
            <a:ext cx="1431135" cy="456075"/>
          </a:xfrm>
          <a:prstGeom prst="rect">
            <a:avLst/>
          </a:prstGeom>
        </p:spPr>
      </p:pic>
      <p:sp>
        <p:nvSpPr>
          <p:cNvPr id="12" name="Text Placeholder 8">
            <a:extLst>
              <a:ext uri="{FF2B5EF4-FFF2-40B4-BE49-F238E27FC236}">
                <a16:creationId xmlns:a16="http://schemas.microsoft.com/office/drawing/2014/main" id="{BF1EA892-1B79-7240-8655-304F8491C6BA}"/>
              </a:ext>
            </a:extLst>
          </p:cNvPr>
          <p:cNvSpPr txBox="1">
            <a:spLocks/>
          </p:cNvSpPr>
          <p:nvPr userDrawn="1"/>
        </p:nvSpPr>
        <p:spPr>
          <a:xfrm>
            <a:off x="7151931" y="4445807"/>
            <a:ext cx="1274708" cy="258532"/>
          </a:xfrm>
          <a:prstGeom prst="rect">
            <a:avLst/>
          </a:prstGeom>
        </p:spPr>
        <p:txBody>
          <a:bodyPr wrap="none">
            <a:spAutoFit/>
          </a:bodyPr>
          <a:lstStyle>
            <a:lvl1pPr marL="0" indent="0" algn="r" defTabSz="914400" rtl="0" eaLnBrk="1" latinLnBrk="0" hangingPunct="1">
              <a:lnSpc>
                <a:spcPct val="90000"/>
              </a:lnSpc>
              <a:spcBef>
                <a:spcPts val="1000"/>
              </a:spcBef>
              <a:buFontTx/>
              <a:buNone/>
              <a:defRPr sz="1800" b="0" i="0" kern="1200" baseline="0">
                <a:solidFill>
                  <a:srgbClr val="89898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b="1" i="0" kern="1200" baseline="0">
                <a:solidFill>
                  <a:srgbClr val="89898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i="0" kern="1200" baseline="0">
                <a:solidFill>
                  <a:srgbClr val="89898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i="0" kern="1200" baseline="0">
                <a:solidFill>
                  <a:srgbClr val="89898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i="0" kern="1200" baseline="0">
                <a:solidFill>
                  <a:srgbClr val="89898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1200" baseline="0" dirty="0">
                <a:solidFill>
                  <a:schemeClr val="bg2"/>
                </a:solidFill>
                <a:latin typeface="Arial" panose="020B0604020202020204" pitchFamily="34" charset="0"/>
              </a:rPr>
              <a:t>cedars-</a:t>
            </a:r>
            <a:r>
              <a:rPr lang="en-US" sz="1200" baseline="0" dirty="0" err="1">
                <a:solidFill>
                  <a:schemeClr val="bg2"/>
                </a:solidFill>
                <a:latin typeface="Arial" panose="020B0604020202020204" pitchFamily="34" charset="0"/>
              </a:rPr>
              <a:t>sinai.org</a:t>
            </a:r>
            <a:endParaRPr lang="en-US" sz="1200" baseline="0" dirty="0">
              <a:solidFill>
                <a:schemeClr val="bg2"/>
              </a:solidFill>
              <a:latin typeface="Arial" panose="020B0604020202020204" pitchFamily="34" charset="0"/>
            </a:endParaRPr>
          </a:p>
        </p:txBody>
      </p:sp>
      <p:sp>
        <p:nvSpPr>
          <p:cNvPr id="2" name="Title 1"/>
          <p:cNvSpPr>
            <a:spLocks noGrp="1"/>
          </p:cNvSpPr>
          <p:nvPr>
            <p:ph type="ctrTitle"/>
          </p:nvPr>
        </p:nvSpPr>
        <p:spPr>
          <a:xfrm>
            <a:off x="694427" y="205170"/>
            <a:ext cx="7732212" cy="1790700"/>
          </a:xfrm>
        </p:spPr>
        <p:txBody>
          <a:bodyPr anchor="b"/>
          <a:lstStyle>
            <a:lvl1pPr algn="l">
              <a:defRPr sz="2800"/>
            </a:lvl1pPr>
          </a:lstStyle>
          <a:p>
            <a:r>
              <a:rPr lang="en-US"/>
              <a:t>Click to edit Master title style</a:t>
            </a:r>
            <a:endParaRPr lang="en-US" dirty="0"/>
          </a:p>
        </p:txBody>
      </p:sp>
      <p:sp>
        <p:nvSpPr>
          <p:cNvPr id="3" name="Subtitle 2"/>
          <p:cNvSpPr>
            <a:spLocks noGrp="1"/>
          </p:cNvSpPr>
          <p:nvPr>
            <p:ph type="subTitle" idx="1"/>
          </p:nvPr>
        </p:nvSpPr>
        <p:spPr>
          <a:xfrm>
            <a:off x="694426" y="2132910"/>
            <a:ext cx="7732211" cy="1241822"/>
          </a:xfrm>
        </p:spPr>
        <p:txBody>
          <a:bodyPr anchor="t"/>
          <a:lstStyle>
            <a:lvl1pPr marL="0" indent="0" algn="l">
              <a:buNone/>
              <a:defRPr sz="1800" b="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3029718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197864"/>
            <a:ext cx="7891272" cy="3209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39919A-1AF4-8143-B305-C972D12AEE0C}" type="slidenum">
              <a:rPr lang="en-US" smtClean="0"/>
              <a:t>‹#›</a:t>
            </a:fld>
            <a:endParaRPr lang="en-US"/>
          </a:p>
        </p:txBody>
      </p:sp>
    </p:spTree>
    <p:extLst>
      <p:ext uri="{BB962C8B-B14F-4D97-AF65-F5344CB8AC3E}">
        <p14:creationId xmlns:p14="http://schemas.microsoft.com/office/powerpoint/2010/main" val="3559140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053B833-53E2-D644-BFC7-C84D14068C80}"/>
              </a:ext>
            </a:extLst>
          </p:cNvPr>
          <p:cNvPicPr>
            <a:picLocks noChangeAspect="1"/>
          </p:cNvPicPr>
          <p:nvPr userDrawn="1"/>
        </p:nvPicPr>
        <p:blipFill>
          <a:blip r:embed="rId2"/>
          <a:stretch>
            <a:fillRect/>
          </a:stretch>
        </p:blipFill>
        <p:spPr>
          <a:xfrm>
            <a:off x="3175" y="0"/>
            <a:ext cx="9140825" cy="5144393"/>
          </a:xfrm>
          <a:prstGeom prst="rect">
            <a:avLst/>
          </a:prstGeom>
        </p:spPr>
      </p:pic>
      <p:pic>
        <p:nvPicPr>
          <p:cNvPr id="13" name="Picture 12">
            <a:extLst>
              <a:ext uri="{FF2B5EF4-FFF2-40B4-BE49-F238E27FC236}">
                <a16:creationId xmlns:a16="http://schemas.microsoft.com/office/drawing/2014/main" id="{AF141770-E38C-064F-9CEF-BBC32DE3C733}"/>
              </a:ext>
            </a:extLst>
          </p:cNvPr>
          <p:cNvPicPr>
            <a:picLocks noChangeAspect="1"/>
          </p:cNvPicPr>
          <p:nvPr userDrawn="1"/>
        </p:nvPicPr>
        <p:blipFill>
          <a:blip r:embed="rId3"/>
          <a:stretch>
            <a:fillRect/>
          </a:stretch>
        </p:blipFill>
        <p:spPr>
          <a:xfrm>
            <a:off x="800009" y="4316759"/>
            <a:ext cx="1431135" cy="456075"/>
          </a:xfrm>
          <a:prstGeom prst="rect">
            <a:avLst/>
          </a:prstGeom>
        </p:spPr>
      </p:pic>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39919A-1AF4-8143-B305-C972D12AEE0C}" type="slidenum">
              <a:rPr lang="en-US" smtClean="0"/>
              <a:t>‹#›</a:t>
            </a:fld>
            <a:endParaRPr lang="en-US"/>
          </a:p>
        </p:txBody>
      </p:sp>
      <p:sp>
        <p:nvSpPr>
          <p:cNvPr id="10" name="Title 1">
            <a:extLst>
              <a:ext uri="{FF2B5EF4-FFF2-40B4-BE49-F238E27FC236}">
                <a16:creationId xmlns:a16="http://schemas.microsoft.com/office/drawing/2014/main" id="{1EE76491-7464-E849-A9B8-93DF37B28910}"/>
              </a:ext>
            </a:extLst>
          </p:cNvPr>
          <p:cNvSpPr>
            <a:spLocks noGrp="1"/>
          </p:cNvSpPr>
          <p:nvPr>
            <p:ph type="ctrTitle"/>
          </p:nvPr>
        </p:nvSpPr>
        <p:spPr>
          <a:xfrm>
            <a:off x="694427" y="458743"/>
            <a:ext cx="7732212" cy="1790700"/>
          </a:xfrm>
        </p:spPr>
        <p:txBody>
          <a:bodyPr anchor="b"/>
          <a:lstStyle>
            <a:lvl1pPr algn="l">
              <a:defRPr sz="280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765A7F18-FD1A-FB46-A6B2-D60941384E43}"/>
              </a:ext>
            </a:extLst>
          </p:cNvPr>
          <p:cNvSpPr>
            <a:spLocks noGrp="1"/>
          </p:cNvSpPr>
          <p:nvPr>
            <p:ph type="subTitle" idx="1"/>
          </p:nvPr>
        </p:nvSpPr>
        <p:spPr>
          <a:xfrm>
            <a:off x="694426" y="2701528"/>
            <a:ext cx="7732211" cy="1241822"/>
          </a:xfrm>
        </p:spPr>
        <p:txBody>
          <a:bodyPr anchor="t"/>
          <a:lstStyle>
            <a:lvl1pPr marL="0" indent="0" algn="l">
              <a:buNone/>
              <a:defRPr sz="1800" b="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1358909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197864"/>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197864"/>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39919A-1AF4-8143-B305-C972D12AEE0C}" type="slidenum">
              <a:rPr lang="en-US" smtClean="0"/>
              <a:t>‹#›</a:t>
            </a:fld>
            <a:endParaRPr lang="en-US"/>
          </a:p>
        </p:txBody>
      </p:sp>
    </p:spTree>
    <p:extLst>
      <p:ext uri="{BB962C8B-B14F-4D97-AF65-F5344CB8AC3E}">
        <p14:creationId xmlns:p14="http://schemas.microsoft.com/office/powerpoint/2010/main" val="3807710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97864"/>
            <a:ext cx="3868340" cy="617934"/>
          </a:xfrm>
        </p:spPr>
        <p:txBody>
          <a:bodyPr anchor="ctr"/>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7"/>
            <a:ext cx="3868340" cy="26414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197864"/>
            <a:ext cx="3887391" cy="617934"/>
          </a:xfrm>
        </p:spPr>
        <p:txBody>
          <a:bodyPr anchor="ctr"/>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7"/>
            <a:ext cx="3887391" cy="26414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39919A-1AF4-8143-B305-C972D12AEE0C}" type="slidenum">
              <a:rPr lang="en-US" smtClean="0"/>
              <a:t>‹#›</a:t>
            </a:fld>
            <a:endParaRPr lang="en-US"/>
          </a:p>
        </p:txBody>
      </p:sp>
      <p:sp>
        <p:nvSpPr>
          <p:cNvPr id="10" name="Title 1">
            <a:extLst>
              <a:ext uri="{FF2B5EF4-FFF2-40B4-BE49-F238E27FC236}">
                <a16:creationId xmlns:a16="http://schemas.microsoft.com/office/drawing/2014/main" id="{B3335D5F-63FA-C841-9C71-BE9D893F78DF}"/>
              </a:ext>
            </a:extLst>
          </p:cNvPr>
          <p:cNvSpPr>
            <a:spLocks noGrp="1"/>
          </p:cNvSpPr>
          <p:nvPr>
            <p:ph type="title"/>
          </p:nvPr>
        </p:nvSpPr>
        <p:spPr>
          <a:xfrm>
            <a:off x="628650" y="38420"/>
            <a:ext cx="7886700" cy="937260"/>
          </a:xfrm>
        </p:spPr>
        <p:txBody>
          <a:bodyPr/>
          <a:lstStyle/>
          <a:p>
            <a:r>
              <a:rPr lang="en-US"/>
              <a:t>Click to edit Master title style</a:t>
            </a:r>
            <a:endParaRPr lang="en-US" dirty="0"/>
          </a:p>
        </p:txBody>
      </p:sp>
    </p:spTree>
    <p:extLst>
      <p:ext uri="{BB962C8B-B14F-4D97-AF65-F5344CB8AC3E}">
        <p14:creationId xmlns:p14="http://schemas.microsoft.com/office/powerpoint/2010/main" val="258081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39919A-1AF4-8143-B305-C972D12AEE0C}" type="slidenum">
              <a:rPr lang="en-US" smtClean="0"/>
              <a:t>‹#›</a:t>
            </a:fld>
            <a:endParaRPr lang="en-US"/>
          </a:p>
        </p:txBody>
      </p:sp>
    </p:spTree>
    <p:extLst>
      <p:ext uri="{BB962C8B-B14F-4D97-AF65-F5344CB8AC3E}">
        <p14:creationId xmlns:p14="http://schemas.microsoft.com/office/powerpoint/2010/main" val="913763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39919A-1AF4-8143-B305-C972D12AEE0C}" type="slidenum">
              <a:rPr lang="en-US" smtClean="0"/>
              <a:t>‹#›</a:t>
            </a:fld>
            <a:endParaRPr lang="en-US"/>
          </a:p>
        </p:txBody>
      </p:sp>
    </p:spTree>
    <p:extLst>
      <p:ext uri="{BB962C8B-B14F-4D97-AF65-F5344CB8AC3E}">
        <p14:creationId xmlns:p14="http://schemas.microsoft.com/office/powerpoint/2010/main" val="17481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33A8FC1-DF2B-7449-9CB8-118835B2CDDC}"/>
              </a:ext>
            </a:extLst>
          </p:cNvPr>
          <p:cNvSpPr>
            <a:spLocks noGrp="1"/>
          </p:cNvSpPr>
          <p:nvPr>
            <p:ph sz="quarter" idx="15"/>
          </p:nvPr>
        </p:nvSpPr>
        <p:spPr>
          <a:xfrm>
            <a:off x="630936" y="1197864"/>
            <a:ext cx="3435350" cy="3238500"/>
          </a:xfrm>
          <a:prstGeom prst="rect">
            <a:avLst/>
          </a:prstGeom>
        </p:spPr>
        <p:txBody>
          <a:bodyPr vert="horz"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hasCustomPrompt="1"/>
          </p:nvPr>
        </p:nvSpPr>
        <p:spPr>
          <a:xfrm>
            <a:off x="630936" y="0"/>
            <a:ext cx="7891272" cy="946216"/>
          </a:xfrm>
          <a:prstGeom prst="rect">
            <a:avLst/>
          </a:prstGeom>
        </p:spPr>
        <p:txBody>
          <a:bodyPr vert="horz" lIns="91440" tIns="45720" rIns="91440" bIns="45720" rtlCol="0" anchor="ctr" anchorCtr="0">
            <a:noAutofit/>
          </a:bodyPr>
          <a:lstStyle>
            <a:lvl1pPr>
              <a:defRPr lang="en-US" dirty="0"/>
            </a:lvl1pPr>
          </a:lstStyle>
          <a:p>
            <a:pPr lvl="0">
              <a:lnSpc>
                <a:spcPct val="90000"/>
              </a:lnSpc>
            </a:pPr>
            <a:r>
              <a:rPr lang="en-US" dirty="0"/>
              <a:t>Click to edit master title style</a:t>
            </a:r>
          </a:p>
        </p:txBody>
      </p:sp>
      <p:sp>
        <p:nvSpPr>
          <p:cNvPr id="7" name="Footer Placeholder 4">
            <a:extLst>
              <a:ext uri="{FF2B5EF4-FFF2-40B4-BE49-F238E27FC236}">
                <a16:creationId xmlns:a16="http://schemas.microsoft.com/office/drawing/2014/main" id="{AAE964F8-2D33-304D-B7C0-732D653401D4}"/>
              </a:ext>
            </a:extLst>
          </p:cNvPr>
          <p:cNvSpPr>
            <a:spLocks noGrp="1"/>
          </p:cNvSpPr>
          <p:nvPr>
            <p:ph type="ftr" sz="quarter" idx="3"/>
          </p:nvPr>
        </p:nvSpPr>
        <p:spPr>
          <a:xfrm>
            <a:off x="2656936" y="4767263"/>
            <a:ext cx="5862986" cy="273844"/>
          </a:xfrm>
          <a:prstGeom prst="rect">
            <a:avLst/>
          </a:prstGeom>
        </p:spPr>
        <p:txBody>
          <a:bodyPr vert="horz" lIns="91440" tIns="45720" rIns="91440" bIns="45720" rtlCol="0" anchor="ctr"/>
          <a:lstStyle>
            <a:lvl1pPr algn="r">
              <a:defRPr sz="800">
                <a:solidFill>
                  <a:schemeClr val="bg2"/>
                </a:solidFill>
              </a:defRPr>
            </a:lvl1pPr>
          </a:lstStyle>
          <a:p>
            <a:endParaRPr lang="en-US" dirty="0"/>
          </a:p>
        </p:txBody>
      </p:sp>
      <p:sp>
        <p:nvSpPr>
          <p:cNvPr id="9" name="Slide Number Placeholder 5">
            <a:extLst>
              <a:ext uri="{FF2B5EF4-FFF2-40B4-BE49-F238E27FC236}">
                <a16:creationId xmlns:a16="http://schemas.microsoft.com/office/drawing/2014/main" id="{51E1F0D4-E34C-5C43-834A-CBB0D443F1BC}"/>
              </a:ext>
            </a:extLst>
          </p:cNvPr>
          <p:cNvSpPr>
            <a:spLocks noGrp="1"/>
          </p:cNvSpPr>
          <p:nvPr>
            <p:ph type="sldNum" sz="quarter" idx="4"/>
          </p:nvPr>
        </p:nvSpPr>
        <p:spPr>
          <a:xfrm>
            <a:off x="8576586" y="4796463"/>
            <a:ext cx="309700" cy="215444"/>
          </a:xfrm>
          <a:prstGeom prst="rect">
            <a:avLst/>
          </a:prstGeom>
        </p:spPr>
        <p:txBody>
          <a:bodyPr vert="horz" wrap="none" lIns="91440" tIns="45720" rIns="91440" bIns="45720" rtlCol="0" anchor="ctr">
            <a:spAutoFit/>
          </a:bodyPr>
          <a:lstStyle>
            <a:lvl1pPr algn="r">
              <a:defRPr sz="800">
                <a:solidFill>
                  <a:schemeClr val="bg2"/>
                </a:solidFill>
              </a:defRPr>
            </a:lvl1pPr>
          </a:lstStyle>
          <a:p>
            <a:fld id="{5339919A-1AF4-8143-B305-C972D12AEE0C}" type="slidenum">
              <a:rPr lang="en-US" smtClean="0"/>
              <a:pPr/>
              <a:t>‹#›</a:t>
            </a:fld>
            <a:endParaRPr lang="en-US"/>
          </a:p>
        </p:txBody>
      </p:sp>
      <p:sp>
        <p:nvSpPr>
          <p:cNvPr id="10" name="Picture Placeholder 2">
            <a:extLst>
              <a:ext uri="{FF2B5EF4-FFF2-40B4-BE49-F238E27FC236}">
                <a16:creationId xmlns:a16="http://schemas.microsoft.com/office/drawing/2014/main" id="{E8B3510E-CE8D-FD43-BADA-DC1D8635A0B0}"/>
              </a:ext>
            </a:extLst>
          </p:cNvPr>
          <p:cNvSpPr>
            <a:spLocks noGrp="1"/>
          </p:cNvSpPr>
          <p:nvPr>
            <p:ph type="pic" idx="16"/>
          </p:nvPr>
        </p:nvSpPr>
        <p:spPr>
          <a:xfrm>
            <a:off x="5253718" y="1200150"/>
            <a:ext cx="3992336" cy="3086100"/>
          </a:xfrm>
          <a:prstGeom prst="roundRect">
            <a:avLst>
              <a:gd name="adj" fmla="val 2261"/>
            </a:avLst>
          </a:prstGeom>
          <a:solidFill>
            <a:schemeClr val="bg1">
              <a:lumMod val="85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195921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33A8FC1-DF2B-7449-9CB8-118835B2CDDC}"/>
              </a:ext>
            </a:extLst>
          </p:cNvPr>
          <p:cNvSpPr>
            <a:spLocks noGrp="1"/>
          </p:cNvSpPr>
          <p:nvPr>
            <p:ph sz="quarter" idx="15"/>
          </p:nvPr>
        </p:nvSpPr>
        <p:spPr>
          <a:xfrm>
            <a:off x="630936" y="1197864"/>
            <a:ext cx="3435350" cy="3238500"/>
          </a:xfrm>
          <a:prstGeom prst="rect">
            <a:avLst/>
          </a:prstGeom>
        </p:spPr>
        <p:txBody>
          <a:bodyPr vert="horz"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hasCustomPrompt="1"/>
          </p:nvPr>
        </p:nvSpPr>
        <p:spPr>
          <a:xfrm>
            <a:off x="630936" y="0"/>
            <a:ext cx="7891272" cy="946216"/>
          </a:xfrm>
          <a:prstGeom prst="rect">
            <a:avLst/>
          </a:prstGeom>
        </p:spPr>
        <p:txBody>
          <a:bodyPr vert="horz" lIns="91440" tIns="45720" rIns="91440" bIns="45720" rtlCol="0" anchor="ctr" anchorCtr="0">
            <a:noAutofit/>
          </a:bodyPr>
          <a:lstStyle>
            <a:lvl1pPr>
              <a:defRPr lang="en-US" dirty="0"/>
            </a:lvl1pPr>
          </a:lstStyle>
          <a:p>
            <a:pPr lvl="0">
              <a:lnSpc>
                <a:spcPct val="90000"/>
              </a:lnSpc>
            </a:pPr>
            <a:r>
              <a:rPr lang="en-US" dirty="0"/>
              <a:t>Click to edit master title style</a:t>
            </a:r>
          </a:p>
        </p:txBody>
      </p:sp>
      <p:sp>
        <p:nvSpPr>
          <p:cNvPr id="7" name="Footer Placeholder 4">
            <a:extLst>
              <a:ext uri="{FF2B5EF4-FFF2-40B4-BE49-F238E27FC236}">
                <a16:creationId xmlns:a16="http://schemas.microsoft.com/office/drawing/2014/main" id="{AAE964F8-2D33-304D-B7C0-732D653401D4}"/>
              </a:ext>
            </a:extLst>
          </p:cNvPr>
          <p:cNvSpPr>
            <a:spLocks noGrp="1"/>
          </p:cNvSpPr>
          <p:nvPr>
            <p:ph type="ftr" sz="quarter" idx="3"/>
          </p:nvPr>
        </p:nvSpPr>
        <p:spPr>
          <a:xfrm>
            <a:off x="2656936" y="4767263"/>
            <a:ext cx="5862986" cy="273844"/>
          </a:xfrm>
          <a:prstGeom prst="rect">
            <a:avLst/>
          </a:prstGeom>
        </p:spPr>
        <p:txBody>
          <a:bodyPr vert="horz" lIns="91440" tIns="45720" rIns="91440" bIns="45720" rtlCol="0" anchor="ctr"/>
          <a:lstStyle>
            <a:lvl1pPr algn="r">
              <a:defRPr sz="800">
                <a:solidFill>
                  <a:schemeClr val="bg2"/>
                </a:solidFill>
              </a:defRPr>
            </a:lvl1pPr>
          </a:lstStyle>
          <a:p>
            <a:endParaRPr lang="en-US" dirty="0"/>
          </a:p>
        </p:txBody>
      </p:sp>
      <p:sp>
        <p:nvSpPr>
          <p:cNvPr id="9" name="Slide Number Placeholder 5">
            <a:extLst>
              <a:ext uri="{FF2B5EF4-FFF2-40B4-BE49-F238E27FC236}">
                <a16:creationId xmlns:a16="http://schemas.microsoft.com/office/drawing/2014/main" id="{51E1F0D4-E34C-5C43-834A-CBB0D443F1BC}"/>
              </a:ext>
            </a:extLst>
          </p:cNvPr>
          <p:cNvSpPr>
            <a:spLocks noGrp="1"/>
          </p:cNvSpPr>
          <p:nvPr>
            <p:ph type="sldNum" sz="quarter" idx="4"/>
          </p:nvPr>
        </p:nvSpPr>
        <p:spPr>
          <a:xfrm>
            <a:off x="8576586" y="4796463"/>
            <a:ext cx="309700" cy="215444"/>
          </a:xfrm>
          <a:prstGeom prst="rect">
            <a:avLst/>
          </a:prstGeom>
        </p:spPr>
        <p:txBody>
          <a:bodyPr vert="horz" wrap="none" lIns="91440" tIns="45720" rIns="91440" bIns="45720" rtlCol="0" anchor="ctr">
            <a:spAutoFit/>
          </a:bodyPr>
          <a:lstStyle>
            <a:lvl1pPr algn="r">
              <a:defRPr sz="800">
                <a:solidFill>
                  <a:schemeClr val="bg2"/>
                </a:solidFill>
              </a:defRPr>
            </a:lvl1pPr>
          </a:lstStyle>
          <a:p>
            <a:fld id="{5339919A-1AF4-8143-B305-C972D12AEE0C}" type="slidenum">
              <a:rPr lang="en-US" smtClean="0"/>
              <a:pPr/>
              <a:t>‹#›</a:t>
            </a:fld>
            <a:endParaRPr lang="en-US"/>
          </a:p>
        </p:txBody>
      </p:sp>
      <p:sp>
        <p:nvSpPr>
          <p:cNvPr id="8" name="Picture Placeholder 2">
            <a:extLst>
              <a:ext uri="{FF2B5EF4-FFF2-40B4-BE49-F238E27FC236}">
                <a16:creationId xmlns:a16="http://schemas.microsoft.com/office/drawing/2014/main" id="{FFF1B3A0-66FC-674F-B7CE-C22CB6107E05}"/>
              </a:ext>
            </a:extLst>
          </p:cNvPr>
          <p:cNvSpPr>
            <a:spLocks noGrp="1"/>
          </p:cNvSpPr>
          <p:nvPr>
            <p:ph type="pic" idx="1"/>
          </p:nvPr>
        </p:nvSpPr>
        <p:spPr>
          <a:xfrm>
            <a:off x="5253718" y="960945"/>
            <a:ext cx="3522565" cy="3522565"/>
          </a:xfrm>
          <a:prstGeom prst="ellipse">
            <a:avLst/>
          </a:prstGeom>
          <a:solidFill>
            <a:schemeClr val="bg1">
              <a:lumMod val="85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Tree>
    <p:extLst>
      <p:ext uri="{BB962C8B-B14F-4D97-AF65-F5344CB8AC3E}">
        <p14:creationId xmlns:p14="http://schemas.microsoft.com/office/powerpoint/2010/main" val="6468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ith Quote">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C94FEAB6-25EB-ED42-96A0-4A38F4916B7F}"/>
              </a:ext>
            </a:extLst>
          </p:cNvPr>
          <p:cNvSpPr/>
          <p:nvPr userDrawn="1"/>
        </p:nvSpPr>
        <p:spPr>
          <a:xfrm>
            <a:off x="5273126" y="1201447"/>
            <a:ext cx="3992336" cy="3091153"/>
          </a:xfrm>
          <a:prstGeom prst="roundRect">
            <a:avLst>
              <a:gd name="adj" fmla="val 3303"/>
            </a:avLst>
          </a:prstGeom>
          <a:solidFill>
            <a:schemeClr val="bg1"/>
          </a:solidFill>
          <a:ln w="12700" cap="flat" cmpd="sng" algn="ctr">
            <a:noFill/>
            <a:prstDash val="solid"/>
            <a:miter lim="800000"/>
          </a:ln>
          <a:effectLst/>
        </p:spPr>
        <p:txBody>
          <a:bodyPr rtlCol="0" anchor="ctr"/>
          <a:lstStyle/>
          <a:p>
            <a:pPr marR="0" lvl="0" indent="0" algn="ctr" defTabSz="685800" fontAlgn="auto">
              <a:lnSpc>
                <a:spcPct val="100000"/>
              </a:lnSpc>
              <a:spcBef>
                <a:spcPts val="0"/>
              </a:spcBef>
              <a:spcAft>
                <a:spcPts val="0"/>
              </a:spcAft>
              <a:buClrTx/>
              <a:buSzTx/>
              <a:buFontTx/>
              <a:buNone/>
              <a:tabLst/>
            </a:pPr>
            <a:endParaRPr kumimoji="0" lang="en-US" sz="1013" b="0" i="0" u="none" strike="noStrike" kern="0" cap="none" spc="0" normalizeH="0" baseline="0">
              <a:ln>
                <a:noFill/>
              </a:ln>
              <a:solidFill>
                <a:srgbClr val="888A8D"/>
              </a:solidFill>
              <a:effectLst/>
              <a:uLnTx/>
              <a:uFillTx/>
              <a:latin typeface="Arial" panose="020B0604020202020204"/>
            </a:endParaRPr>
          </a:p>
        </p:txBody>
      </p:sp>
      <p:sp>
        <p:nvSpPr>
          <p:cNvPr id="12" name="Content Placeholder 11">
            <a:extLst>
              <a:ext uri="{FF2B5EF4-FFF2-40B4-BE49-F238E27FC236}">
                <a16:creationId xmlns:a16="http://schemas.microsoft.com/office/drawing/2014/main" id="{073700F6-A10D-2E48-A752-5CE2321496FE}"/>
              </a:ext>
            </a:extLst>
          </p:cNvPr>
          <p:cNvSpPr>
            <a:spLocks noGrp="1"/>
          </p:cNvSpPr>
          <p:nvPr>
            <p:ph sz="quarter" idx="15"/>
          </p:nvPr>
        </p:nvSpPr>
        <p:spPr>
          <a:xfrm>
            <a:off x="630936" y="1197864"/>
            <a:ext cx="3990975" cy="3427413"/>
          </a:xfrm>
          <a:prstGeom prst="rect">
            <a:avLst/>
          </a:prstGeom>
        </p:spPr>
        <p:txBody>
          <a:bodyPr vert="horz"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ounded Rectangle 6">
            <a:extLst>
              <a:ext uri="{FF2B5EF4-FFF2-40B4-BE49-F238E27FC236}">
                <a16:creationId xmlns:a16="http://schemas.microsoft.com/office/drawing/2014/main" id="{17059478-CFE7-2449-A88F-50CF94749E9D}"/>
              </a:ext>
            </a:extLst>
          </p:cNvPr>
          <p:cNvSpPr/>
          <p:nvPr userDrawn="1"/>
        </p:nvSpPr>
        <p:spPr>
          <a:xfrm>
            <a:off x="5273126" y="1201447"/>
            <a:ext cx="3992336" cy="3091153"/>
          </a:xfrm>
          <a:prstGeom prst="roundRect">
            <a:avLst>
              <a:gd name="adj" fmla="val 3303"/>
            </a:avLst>
          </a:prstGeom>
          <a:solidFill>
            <a:srgbClr val="EBC455">
              <a:alpha val="34000"/>
            </a:srgbClr>
          </a:solidFill>
          <a:ln w="12700" cap="flat" cmpd="sng" algn="ctr">
            <a:noFill/>
            <a:prstDash val="solid"/>
            <a:miter lim="800000"/>
          </a:ln>
          <a:effectLst/>
        </p:spPr>
        <p:txBody>
          <a:bodyPr rtlCol="0" anchor="ctr"/>
          <a:lstStyle/>
          <a:p>
            <a:pPr marR="0" lvl="0" indent="0" algn="ctr" defTabSz="685800" fontAlgn="auto">
              <a:lnSpc>
                <a:spcPct val="100000"/>
              </a:lnSpc>
              <a:spcBef>
                <a:spcPts val="0"/>
              </a:spcBef>
              <a:spcAft>
                <a:spcPts val="0"/>
              </a:spcAft>
              <a:buClrTx/>
              <a:buSzTx/>
              <a:buFontTx/>
              <a:buNone/>
              <a:tabLst/>
            </a:pPr>
            <a:endParaRPr kumimoji="0" lang="en-US" sz="1013" b="0" i="0" u="none" strike="noStrike" kern="0" cap="none" spc="0" normalizeH="0" baseline="0">
              <a:ln>
                <a:noFill/>
              </a:ln>
              <a:solidFill>
                <a:srgbClr val="888A8D"/>
              </a:solidFill>
              <a:effectLst/>
              <a:uLnTx/>
              <a:uFillTx/>
              <a:latin typeface="Arial" panose="020B0604020202020204"/>
            </a:endParaRPr>
          </a:p>
        </p:txBody>
      </p:sp>
      <p:sp>
        <p:nvSpPr>
          <p:cNvPr id="8" name="Text Placeholder 2">
            <a:extLst>
              <a:ext uri="{FF2B5EF4-FFF2-40B4-BE49-F238E27FC236}">
                <a16:creationId xmlns:a16="http://schemas.microsoft.com/office/drawing/2014/main" id="{6CA56411-12DC-B140-B7CB-7D6B8761510F}"/>
              </a:ext>
            </a:extLst>
          </p:cNvPr>
          <p:cNvSpPr>
            <a:spLocks noGrp="1"/>
          </p:cNvSpPr>
          <p:nvPr>
            <p:ph type="body" sz="quarter" idx="13"/>
          </p:nvPr>
        </p:nvSpPr>
        <p:spPr>
          <a:xfrm>
            <a:off x="5620108" y="1568671"/>
            <a:ext cx="3173186" cy="2532390"/>
          </a:xfrm>
          <a:prstGeom prst="rect">
            <a:avLst/>
          </a:prstGeom>
        </p:spPr>
        <p:txBody>
          <a:bodyPr vert="horz" lIns="91440" tIns="45720" rIns="91440" bIns="45720" rtlCol="0">
            <a:noAutofit/>
          </a:bodyPr>
          <a:lstStyle>
            <a:lvl1pPr algn="ctr">
              <a:defRPr lang="en-US" dirty="0">
                <a:solidFill>
                  <a:schemeClr val="accent3"/>
                </a:solidFill>
              </a:defRPr>
            </a:lvl1pPr>
          </a:lstStyle>
          <a:p>
            <a:pPr marL="0" lvl="0" indent="0">
              <a:lnSpc>
                <a:spcPct val="100000"/>
              </a:lnSpc>
              <a:spcBef>
                <a:spcPts val="1800"/>
              </a:spcBef>
              <a:spcAft>
                <a:spcPts val="0"/>
              </a:spcAft>
              <a:buClr>
                <a:srgbClr val="DB3342"/>
              </a:buClr>
              <a:buNone/>
              <a:tabLst/>
            </a:pPr>
            <a:r>
              <a:rPr lang="en-US"/>
              <a:t>Edit Master text styles</a:t>
            </a:r>
          </a:p>
        </p:txBody>
      </p:sp>
      <p:sp>
        <p:nvSpPr>
          <p:cNvPr id="10" name="Footer Placeholder 4">
            <a:extLst>
              <a:ext uri="{FF2B5EF4-FFF2-40B4-BE49-F238E27FC236}">
                <a16:creationId xmlns:a16="http://schemas.microsoft.com/office/drawing/2014/main" id="{B0E8F031-04D6-5D4E-908A-AE755ECF3AF4}"/>
              </a:ext>
            </a:extLst>
          </p:cNvPr>
          <p:cNvSpPr>
            <a:spLocks noGrp="1"/>
          </p:cNvSpPr>
          <p:nvPr>
            <p:ph type="ftr" sz="quarter" idx="3"/>
          </p:nvPr>
        </p:nvSpPr>
        <p:spPr>
          <a:xfrm>
            <a:off x="2656936" y="4767263"/>
            <a:ext cx="5862986" cy="273844"/>
          </a:xfrm>
          <a:prstGeom prst="rect">
            <a:avLst/>
          </a:prstGeom>
        </p:spPr>
        <p:txBody>
          <a:bodyPr vert="horz" lIns="91440" tIns="45720" rIns="91440" bIns="45720" rtlCol="0" anchor="ctr"/>
          <a:lstStyle>
            <a:lvl1pPr algn="r">
              <a:defRPr sz="800">
                <a:solidFill>
                  <a:schemeClr val="bg2"/>
                </a:solidFill>
              </a:defRPr>
            </a:lvl1pPr>
          </a:lstStyle>
          <a:p>
            <a:endParaRPr lang="en-US" dirty="0"/>
          </a:p>
        </p:txBody>
      </p:sp>
      <p:sp>
        <p:nvSpPr>
          <p:cNvPr id="11" name="Slide Number Placeholder 5">
            <a:extLst>
              <a:ext uri="{FF2B5EF4-FFF2-40B4-BE49-F238E27FC236}">
                <a16:creationId xmlns:a16="http://schemas.microsoft.com/office/drawing/2014/main" id="{07BB4590-4712-E54A-B55F-99ED6E2EB6F2}"/>
              </a:ext>
            </a:extLst>
          </p:cNvPr>
          <p:cNvSpPr>
            <a:spLocks noGrp="1"/>
          </p:cNvSpPr>
          <p:nvPr>
            <p:ph type="sldNum" sz="quarter" idx="4"/>
          </p:nvPr>
        </p:nvSpPr>
        <p:spPr>
          <a:xfrm>
            <a:off x="8576586" y="4796463"/>
            <a:ext cx="309700" cy="215444"/>
          </a:xfrm>
          <a:prstGeom prst="rect">
            <a:avLst/>
          </a:prstGeom>
        </p:spPr>
        <p:txBody>
          <a:bodyPr vert="horz" wrap="none" lIns="91440" tIns="45720" rIns="91440" bIns="45720" rtlCol="0" anchor="ctr">
            <a:spAutoFit/>
          </a:bodyPr>
          <a:lstStyle>
            <a:lvl1pPr algn="r">
              <a:defRPr sz="800">
                <a:solidFill>
                  <a:schemeClr val="bg2"/>
                </a:solidFill>
              </a:defRPr>
            </a:lvl1pPr>
          </a:lstStyle>
          <a:p>
            <a:fld id="{5339919A-1AF4-8143-B305-C972D12AEE0C}" type="slidenum">
              <a:rPr lang="en-US" smtClean="0"/>
              <a:pPr/>
              <a:t>‹#›</a:t>
            </a:fld>
            <a:endParaRPr lang="en-US"/>
          </a:p>
        </p:txBody>
      </p:sp>
      <p:sp>
        <p:nvSpPr>
          <p:cNvPr id="9" name="Title 1">
            <a:extLst>
              <a:ext uri="{FF2B5EF4-FFF2-40B4-BE49-F238E27FC236}">
                <a16:creationId xmlns:a16="http://schemas.microsoft.com/office/drawing/2014/main" id="{3870BA5F-E2CA-E44C-A885-1B9EB73D30B6}"/>
              </a:ext>
            </a:extLst>
          </p:cNvPr>
          <p:cNvSpPr>
            <a:spLocks noGrp="1"/>
          </p:cNvSpPr>
          <p:nvPr>
            <p:ph type="title" hasCustomPrompt="1"/>
          </p:nvPr>
        </p:nvSpPr>
        <p:spPr>
          <a:xfrm>
            <a:off x="630936" y="0"/>
            <a:ext cx="7891272" cy="946216"/>
          </a:xfrm>
          <a:prstGeom prst="rect">
            <a:avLst/>
          </a:prstGeom>
        </p:spPr>
        <p:txBody>
          <a:bodyPr vert="horz" lIns="91440" tIns="45720" rIns="91440" bIns="45720" rtlCol="0" anchor="ctr" anchorCtr="0">
            <a:noAutofit/>
          </a:bodyPr>
          <a:lstStyle>
            <a:lvl1pPr>
              <a:defRPr lang="en-US" dirty="0"/>
            </a:lvl1pPr>
          </a:lstStyle>
          <a:p>
            <a:pPr lvl="0">
              <a:lnSpc>
                <a:spcPct val="90000"/>
              </a:lnSpc>
            </a:pPr>
            <a:r>
              <a:rPr lang="en-US" dirty="0"/>
              <a:t>Click to edit master title style</a:t>
            </a:r>
          </a:p>
        </p:txBody>
      </p:sp>
    </p:spTree>
    <p:extLst>
      <p:ext uri="{BB962C8B-B14F-4D97-AF65-F5344CB8AC3E}">
        <p14:creationId xmlns:p14="http://schemas.microsoft.com/office/powerpoint/2010/main" val="83963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06F9D3-07DE-6E40-B474-6791154D6117}"/>
              </a:ext>
            </a:extLst>
          </p:cNvPr>
          <p:cNvPicPr>
            <a:picLocks noChangeAspect="1"/>
          </p:cNvPicPr>
          <p:nvPr userDrawn="1"/>
        </p:nvPicPr>
        <p:blipFill>
          <a:blip r:embed="rId12"/>
          <a:stretch>
            <a:fillRect/>
          </a:stretch>
        </p:blipFill>
        <p:spPr>
          <a:xfrm>
            <a:off x="0" y="1"/>
            <a:ext cx="9144000" cy="5143500"/>
          </a:xfrm>
          <a:prstGeom prst="rect">
            <a:avLst/>
          </a:prstGeom>
        </p:spPr>
      </p:pic>
      <p:pic>
        <p:nvPicPr>
          <p:cNvPr id="8" name="Picture 7" descr="CS-Logo-H_4C.eps">
            <a:extLst>
              <a:ext uri="{FF2B5EF4-FFF2-40B4-BE49-F238E27FC236}">
                <a16:creationId xmlns:a16="http://schemas.microsoft.com/office/drawing/2014/main" id="{364D7AE4-A180-1A41-B91A-3482246F0401}"/>
              </a:ext>
            </a:extLst>
          </p:cNvPr>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346204" y="4751420"/>
            <a:ext cx="1379902" cy="260927"/>
          </a:xfrm>
          <a:prstGeom prst="rect">
            <a:avLst/>
          </a:prstGeom>
        </p:spPr>
      </p:pic>
      <p:sp>
        <p:nvSpPr>
          <p:cNvPr id="2" name="Title Placeholder 1"/>
          <p:cNvSpPr>
            <a:spLocks noGrp="1"/>
          </p:cNvSpPr>
          <p:nvPr>
            <p:ph type="title"/>
          </p:nvPr>
        </p:nvSpPr>
        <p:spPr>
          <a:xfrm>
            <a:off x="628650" y="38420"/>
            <a:ext cx="7886700" cy="93726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628650" y="1197864"/>
            <a:ext cx="7891272" cy="3209544"/>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656936" y="4767263"/>
            <a:ext cx="5862986" cy="273844"/>
          </a:xfrm>
          <a:prstGeom prst="rect">
            <a:avLst/>
          </a:prstGeom>
        </p:spPr>
        <p:txBody>
          <a:bodyPr vert="horz" lIns="91440" tIns="45720" rIns="91440" bIns="45720" rtlCol="0" anchor="ctr"/>
          <a:lstStyle>
            <a:lvl1pPr algn="r">
              <a:defRPr sz="800">
                <a:solidFill>
                  <a:schemeClr val="bg2"/>
                </a:solidFill>
              </a:defRPr>
            </a:lvl1pPr>
          </a:lstStyle>
          <a:p>
            <a:endParaRPr lang="en-US" dirty="0"/>
          </a:p>
        </p:txBody>
      </p:sp>
      <p:sp>
        <p:nvSpPr>
          <p:cNvPr id="6" name="Slide Number Placeholder 5"/>
          <p:cNvSpPr>
            <a:spLocks noGrp="1"/>
          </p:cNvSpPr>
          <p:nvPr>
            <p:ph type="sldNum" sz="quarter" idx="4"/>
          </p:nvPr>
        </p:nvSpPr>
        <p:spPr>
          <a:xfrm>
            <a:off x="8576586" y="4796463"/>
            <a:ext cx="309700" cy="215444"/>
          </a:xfrm>
          <a:prstGeom prst="rect">
            <a:avLst/>
          </a:prstGeom>
        </p:spPr>
        <p:txBody>
          <a:bodyPr vert="horz" wrap="none" lIns="91440" tIns="45720" rIns="91440" bIns="45720" rtlCol="0" anchor="ctr">
            <a:spAutoFit/>
          </a:bodyPr>
          <a:lstStyle>
            <a:lvl1pPr algn="r">
              <a:defRPr sz="800">
                <a:solidFill>
                  <a:schemeClr val="bg2"/>
                </a:solidFill>
              </a:defRPr>
            </a:lvl1pPr>
          </a:lstStyle>
          <a:p>
            <a:fld id="{5339919A-1AF4-8143-B305-C972D12AEE0C}" type="slidenum">
              <a:rPr lang="en-US" smtClean="0"/>
              <a:pPr/>
              <a:t>‹#›</a:t>
            </a:fld>
            <a:endParaRPr lang="en-US"/>
          </a:p>
        </p:txBody>
      </p:sp>
    </p:spTree>
    <p:extLst>
      <p:ext uri="{BB962C8B-B14F-4D97-AF65-F5344CB8AC3E}">
        <p14:creationId xmlns:p14="http://schemas.microsoft.com/office/powerpoint/2010/main" val="20649782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6" r:id="rId8"/>
    <p:sldLayoutId id="2147483693" r:id="rId9"/>
    <p:sldLayoutId id="2147483678"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685800" rtl="0" eaLnBrk="1" latinLnBrk="0" hangingPunct="1">
        <a:lnSpc>
          <a:spcPct val="90000"/>
        </a:lnSpc>
        <a:spcBef>
          <a:spcPct val="0"/>
        </a:spcBef>
        <a:buNone/>
        <a:defRPr sz="2200" b="1" kern="1200">
          <a:solidFill>
            <a:schemeClr val="accent3"/>
          </a:solidFill>
          <a:latin typeface="+mj-lt"/>
          <a:ea typeface="+mj-ea"/>
          <a:cs typeface="+mj-cs"/>
        </a:defRPr>
      </a:lvl1pPr>
    </p:titleStyle>
    <p:bodyStyle>
      <a:lvl1pPr marL="0" indent="0" algn="l" defTabSz="685800" rtl="0" eaLnBrk="1" latinLnBrk="0" hangingPunct="1">
        <a:lnSpc>
          <a:spcPct val="120000"/>
        </a:lnSpc>
        <a:spcBef>
          <a:spcPts val="1800"/>
        </a:spcBef>
        <a:buFont typeface="Arial" panose="020B0604020202020204" pitchFamily="34" charset="0"/>
        <a:buNone/>
        <a:defRPr sz="1400" b="1" kern="1200">
          <a:solidFill>
            <a:schemeClr val="bg2"/>
          </a:solidFill>
          <a:latin typeface="+mn-lt"/>
          <a:ea typeface="+mn-ea"/>
          <a:cs typeface="+mn-cs"/>
        </a:defRPr>
      </a:lvl1pPr>
      <a:lvl2pPr marL="0" indent="0" algn="l" defTabSz="685800" rtl="0" eaLnBrk="1" latinLnBrk="0" hangingPunct="1">
        <a:lnSpc>
          <a:spcPct val="120000"/>
        </a:lnSpc>
        <a:spcBef>
          <a:spcPts val="1200"/>
        </a:spcBef>
        <a:buClr>
          <a:schemeClr val="accent1"/>
        </a:buClr>
        <a:buFont typeface="Arial" panose="020B0604020202020204" pitchFamily="34" charset="0"/>
        <a:buNone/>
        <a:tabLst/>
        <a:defRPr sz="1400" kern="1200">
          <a:solidFill>
            <a:schemeClr val="bg2"/>
          </a:solidFill>
          <a:latin typeface="+mn-lt"/>
          <a:ea typeface="+mn-ea"/>
          <a:cs typeface="+mn-cs"/>
        </a:defRPr>
      </a:lvl2pPr>
      <a:lvl3pPr marL="171450" indent="-171450" algn="l" defTabSz="685800" rtl="0" eaLnBrk="1" latinLnBrk="0" hangingPunct="1">
        <a:lnSpc>
          <a:spcPct val="120000"/>
        </a:lnSpc>
        <a:spcBef>
          <a:spcPts val="600"/>
        </a:spcBef>
        <a:buClr>
          <a:schemeClr val="accent3"/>
        </a:buClr>
        <a:buFont typeface="Arial" panose="020B0604020202020204" pitchFamily="34" charset="0"/>
        <a:buChar char="•"/>
        <a:tabLst/>
        <a:defRPr sz="1400" kern="1200">
          <a:solidFill>
            <a:schemeClr val="bg2"/>
          </a:solidFill>
          <a:latin typeface="+mn-lt"/>
          <a:ea typeface="+mn-ea"/>
          <a:cs typeface="+mn-cs"/>
        </a:defRPr>
      </a:lvl3pPr>
      <a:lvl4pPr marL="358775" indent="-176213" algn="l" defTabSz="685800" rtl="0" eaLnBrk="1" latinLnBrk="0" hangingPunct="1">
        <a:lnSpc>
          <a:spcPct val="120000"/>
        </a:lnSpc>
        <a:spcBef>
          <a:spcPts val="200"/>
        </a:spcBef>
        <a:buClr>
          <a:schemeClr val="accent3"/>
        </a:buClr>
        <a:buSzPct val="120000"/>
        <a:buFont typeface="System Font Regular"/>
        <a:buChar char="◦"/>
        <a:tabLst/>
        <a:defRPr sz="1400" kern="1200">
          <a:solidFill>
            <a:schemeClr val="bg2"/>
          </a:solidFill>
          <a:latin typeface="+mn-lt"/>
          <a:ea typeface="+mn-ea"/>
          <a:cs typeface="+mn-cs"/>
        </a:defRPr>
      </a:lvl4pPr>
      <a:lvl5pPr marL="527050" indent="-152400" algn="l" defTabSz="685800" rtl="0" eaLnBrk="1" latinLnBrk="0" hangingPunct="1">
        <a:lnSpc>
          <a:spcPct val="120000"/>
        </a:lnSpc>
        <a:spcBef>
          <a:spcPts val="200"/>
        </a:spcBef>
        <a:buClr>
          <a:schemeClr val="accent3"/>
        </a:buClr>
        <a:buFont typeface="Arial" panose="020B0604020202020204" pitchFamily="34" charset="0"/>
        <a:buChar char="•"/>
        <a:tabLst/>
        <a:defRPr sz="1400"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5.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forms.gle/rCqMVZJeMAWM4hWU7"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forms.gle/koWF2DnbD4pxuATq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F4F11-48A1-604A-A4A1-0E1C8F781E54}"/>
              </a:ext>
            </a:extLst>
          </p:cNvPr>
          <p:cNvSpPr>
            <a:spLocks noGrp="1"/>
          </p:cNvSpPr>
          <p:nvPr>
            <p:ph type="ctrTitle"/>
          </p:nvPr>
        </p:nvSpPr>
        <p:spPr/>
        <p:txBody>
          <a:bodyPr/>
          <a:lstStyle/>
          <a:p>
            <a:r>
              <a:rPr lang="en-US" dirty="0"/>
              <a:t>Introduction to Advance Directives vs POLST</a:t>
            </a:r>
          </a:p>
        </p:txBody>
      </p:sp>
      <p:sp>
        <p:nvSpPr>
          <p:cNvPr id="3" name="Subtitle 2">
            <a:extLst>
              <a:ext uri="{FF2B5EF4-FFF2-40B4-BE49-F238E27FC236}">
                <a16:creationId xmlns:a16="http://schemas.microsoft.com/office/drawing/2014/main" id="{D8F9B5E7-96F5-FE4E-891A-1ECC5DC3B72B}"/>
              </a:ext>
            </a:extLst>
          </p:cNvPr>
          <p:cNvSpPr>
            <a:spLocks noGrp="1"/>
          </p:cNvSpPr>
          <p:nvPr>
            <p:ph type="subTitle" idx="1"/>
          </p:nvPr>
        </p:nvSpPr>
        <p:spPr/>
        <p:txBody>
          <a:bodyPr/>
          <a:lstStyle/>
          <a:p>
            <a:r>
              <a:rPr lang="en-US" dirty="0"/>
              <a:t>Outpatient Supportive Care Medicine Didactic Series</a:t>
            </a:r>
          </a:p>
        </p:txBody>
      </p:sp>
      <p:pic>
        <p:nvPicPr>
          <p:cNvPr id="4" name="Recorded Sound">
            <a:hlinkClick r:id="" action="ppaction://media"/>
            <a:extLst>
              <a:ext uri="{FF2B5EF4-FFF2-40B4-BE49-F238E27FC236}">
                <a16:creationId xmlns:a16="http://schemas.microsoft.com/office/drawing/2014/main" id="{F80FF5B2-D453-CD4F-A6FA-CE0C178035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72070" y="124409"/>
            <a:ext cx="812800" cy="812800"/>
          </a:xfrm>
          <a:prstGeom prst="rect">
            <a:avLst/>
          </a:prstGeom>
        </p:spPr>
      </p:pic>
      <p:sp>
        <p:nvSpPr>
          <p:cNvPr id="5" name="TextBox 4">
            <a:extLst>
              <a:ext uri="{FF2B5EF4-FFF2-40B4-BE49-F238E27FC236}">
                <a16:creationId xmlns:a16="http://schemas.microsoft.com/office/drawing/2014/main" id="{1F3FDDC9-AF3E-7144-BCD0-093B833B0CA7}"/>
              </a:ext>
            </a:extLst>
          </p:cNvPr>
          <p:cNvSpPr txBox="1"/>
          <p:nvPr/>
        </p:nvSpPr>
        <p:spPr>
          <a:xfrm>
            <a:off x="7291034" y="869687"/>
            <a:ext cx="1174872" cy="461665"/>
          </a:xfrm>
          <a:prstGeom prst="rect">
            <a:avLst/>
          </a:prstGeom>
          <a:noFill/>
        </p:spPr>
        <p:txBody>
          <a:bodyPr wrap="square" rtlCol="0">
            <a:spAutoFit/>
          </a:bodyPr>
          <a:lstStyle/>
          <a:p>
            <a:pPr algn="ctr"/>
            <a:r>
              <a:rPr lang="en-US" sz="1200" dirty="0">
                <a:solidFill>
                  <a:schemeClr val="bg2"/>
                </a:solidFill>
              </a:rPr>
              <a:t>Click here for narration</a:t>
            </a:r>
          </a:p>
        </p:txBody>
      </p:sp>
    </p:spTree>
    <p:extLst>
      <p:ext uri="{BB962C8B-B14F-4D97-AF65-F5344CB8AC3E}">
        <p14:creationId xmlns:p14="http://schemas.microsoft.com/office/powerpoint/2010/main" val="74412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6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E3E103A-A1EB-8142-822E-3F8A9AE34412}"/>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910C7C7A-EE56-A845-B365-67736FC267EF}"/>
              </a:ext>
            </a:extLst>
          </p:cNvPr>
          <p:cNvSpPr>
            <a:spLocks noGrp="1"/>
          </p:cNvSpPr>
          <p:nvPr>
            <p:ph idx="1"/>
          </p:nvPr>
        </p:nvSpPr>
        <p:spPr/>
        <p:txBody>
          <a:bodyPr/>
          <a:lstStyle/>
          <a:p>
            <a:pPr marL="0" lvl="2" indent="0">
              <a:buNone/>
            </a:pPr>
            <a:r>
              <a:rPr lang="en-US" sz="1600" b="1" i="1" dirty="0"/>
              <a:t>At the end of this session, learners will be able to:</a:t>
            </a:r>
          </a:p>
          <a:p>
            <a:pPr marL="342900" lvl="0" indent="-342900">
              <a:buAutoNum type="arabicPeriod"/>
            </a:pPr>
            <a:r>
              <a:rPr lang="en-US" b="0" dirty="0"/>
              <a:t>Compare the type of information documented in an advance directive vs a POLST</a:t>
            </a:r>
          </a:p>
          <a:p>
            <a:pPr marL="342900" lvl="0" indent="-342900">
              <a:buAutoNum type="arabicPeriod"/>
            </a:pPr>
            <a:r>
              <a:rPr lang="en-US" b="0" dirty="0"/>
              <a:t>Choose the appropriate type of advance care planning document (POLST vs advance directive) depending on what is being documented and the clinical context</a:t>
            </a:r>
          </a:p>
          <a:p>
            <a:pPr marL="342900" lvl="0" indent="-342900">
              <a:buAutoNum type="arabicPeriod"/>
            </a:pPr>
            <a:r>
              <a:rPr lang="en-US" b="0" dirty="0"/>
              <a:t>Describe how to submit an ACP bill for advance care planning conversations</a:t>
            </a:r>
          </a:p>
          <a:p>
            <a:pPr marL="342900" lvl="0" indent="-342900">
              <a:buAutoNum type="arabicPeriod"/>
            </a:pPr>
            <a:r>
              <a:rPr lang="en-US" b="0" dirty="0"/>
              <a:t>Counsel a patient on completing an advance directive and a POLST</a:t>
            </a:r>
          </a:p>
          <a:p>
            <a:pPr marL="0" lvl="2" indent="0">
              <a:buNone/>
            </a:pPr>
            <a:endParaRPr lang="en-US" i="1" dirty="0"/>
          </a:p>
          <a:p>
            <a:pPr marL="0" lvl="2" indent="0">
              <a:buNone/>
            </a:pPr>
            <a:endParaRPr lang="en-US" i="1" dirty="0"/>
          </a:p>
          <a:p>
            <a:pPr marL="0" lvl="2" indent="0">
              <a:buNone/>
            </a:pPr>
            <a:endParaRPr lang="en-US" dirty="0"/>
          </a:p>
        </p:txBody>
      </p:sp>
      <p:sp>
        <p:nvSpPr>
          <p:cNvPr id="6" name="Footer Placeholder 5">
            <a:extLst>
              <a:ext uri="{FF2B5EF4-FFF2-40B4-BE49-F238E27FC236}">
                <a16:creationId xmlns:a16="http://schemas.microsoft.com/office/drawing/2014/main" id="{8F5842B2-F6F2-934A-BE55-C683EC96962E}"/>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50B482B2-037F-FD4C-8898-D57ED9435536}"/>
              </a:ext>
            </a:extLst>
          </p:cNvPr>
          <p:cNvSpPr>
            <a:spLocks noGrp="1"/>
          </p:cNvSpPr>
          <p:nvPr>
            <p:ph type="sldNum" sz="quarter" idx="12"/>
          </p:nvPr>
        </p:nvSpPr>
        <p:spPr/>
        <p:txBody>
          <a:bodyPr/>
          <a:lstStyle/>
          <a:p>
            <a:fld id="{5339919A-1AF4-8143-B305-C972D12AEE0C}" type="slidenum">
              <a:rPr lang="en-US" smtClean="0"/>
              <a:t>2</a:t>
            </a:fld>
            <a:endParaRPr lang="en-US"/>
          </a:p>
        </p:txBody>
      </p:sp>
    </p:spTree>
    <p:extLst>
      <p:ext uri="{BB962C8B-B14F-4D97-AF65-F5344CB8AC3E}">
        <p14:creationId xmlns:p14="http://schemas.microsoft.com/office/powerpoint/2010/main" val="240550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014D1AE6-7EC2-B94E-8622-C3E75126098F}"/>
              </a:ext>
            </a:extLst>
          </p:cNvPr>
          <p:cNvGrpSpPr/>
          <p:nvPr/>
        </p:nvGrpSpPr>
        <p:grpSpPr>
          <a:xfrm>
            <a:off x="278718" y="1346220"/>
            <a:ext cx="3780512" cy="2039112"/>
            <a:chOff x="625481" y="672667"/>
            <a:chExt cx="3780512" cy="2039112"/>
          </a:xfrm>
        </p:grpSpPr>
        <p:sp>
          <p:nvSpPr>
            <p:cNvPr id="25" name="Rectangle 24">
              <a:extLst>
                <a:ext uri="{FF2B5EF4-FFF2-40B4-BE49-F238E27FC236}">
                  <a16:creationId xmlns:a16="http://schemas.microsoft.com/office/drawing/2014/main" id="{9B267F3A-E06F-B44E-B526-EBA5333EE33C}"/>
                </a:ext>
              </a:extLst>
            </p:cNvPr>
            <p:cNvSpPr/>
            <p:nvPr/>
          </p:nvSpPr>
          <p:spPr>
            <a:xfrm>
              <a:off x="625481" y="672667"/>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26" name="TextBox 25">
              <a:extLst>
                <a:ext uri="{FF2B5EF4-FFF2-40B4-BE49-F238E27FC236}">
                  <a16:creationId xmlns:a16="http://schemas.microsoft.com/office/drawing/2014/main" id="{A761DA81-80CD-B446-9504-0283CF21E278}"/>
                </a:ext>
              </a:extLst>
            </p:cNvPr>
            <p:cNvSpPr txBox="1"/>
            <p:nvPr/>
          </p:nvSpPr>
          <p:spPr>
            <a:xfrm>
              <a:off x="774619" y="1407428"/>
              <a:ext cx="3482235" cy="307777"/>
            </a:xfrm>
            <a:prstGeom prst="rect">
              <a:avLst/>
            </a:prstGeom>
            <a:noFill/>
          </p:spPr>
          <p:txBody>
            <a:bodyPr wrap="square" rtlCol="0">
              <a:spAutoFit/>
            </a:bodyPr>
            <a:lstStyle/>
            <a:p>
              <a:pPr algn="ctr"/>
              <a:r>
                <a:rPr lang="en-US" sz="1400" b="1" dirty="0">
                  <a:solidFill>
                    <a:schemeClr val="bg1"/>
                  </a:solidFill>
                </a:rPr>
                <a:t>What is an advance directive?</a:t>
              </a:r>
            </a:p>
          </p:txBody>
        </p:sp>
      </p:grpSp>
      <p:grpSp>
        <p:nvGrpSpPr>
          <p:cNvPr id="13" name="Group 12">
            <a:extLst>
              <a:ext uri="{FF2B5EF4-FFF2-40B4-BE49-F238E27FC236}">
                <a16:creationId xmlns:a16="http://schemas.microsoft.com/office/drawing/2014/main" id="{70050062-0A5B-2140-9ABD-B929537A4555}"/>
              </a:ext>
            </a:extLst>
          </p:cNvPr>
          <p:cNvGrpSpPr/>
          <p:nvPr/>
        </p:nvGrpSpPr>
        <p:grpSpPr>
          <a:xfrm>
            <a:off x="4738878" y="1366708"/>
            <a:ext cx="3776472" cy="2035629"/>
            <a:chOff x="4800114" y="1219200"/>
            <a:chExt cx="3776472" cy="2035629"/>
          </a:xfrm>
        </p:grpSpPr>
        <p:sp>
          <p:nvSpPr>
            <p:cNvPr id="9" name="Rectangle 8">
              <a:extLst>
                <a:ext uri="{FF2B5EF4-FFF2-40B4-BE49-F238E27FC236}">
                  <a16:creationId xmlns:a16="http://schemas.microsoft.com/office/drawing/2014/main" id="{CAE6BABE-E797-5640-8F20-984C58CE4BD9}"/>
                </a:ext>
              </a:extLst>
            </p:cNvPr>
            <p:cNvSpPr/>
            <p:nvPr/>
          </p:nvSpPr>
          <p:spPr>
            <a:xfrm>
              <a:off x="4800114" y="1219200"/>
              <a:ext cx="3776472" cy="2035629"/>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10" name="TextBox 9">
              <a:extLst>
                <a:ext uri="{FF2B5EF4-FFF2-40B4-BE49-F238E27FC236}">
                  <a16:creationId xmlns:a16="http://schemas.microsoft.com/office/drawing/2014/main" id="{B9E0EBE0-A388-B347-8F78-BDAC769FC449}"/>
                </a:ext>
              </a:extLst>
            </p:cNvPr>
            <p:cNvSpPr txBox="1"/>
            <p:nvPr/>
          </p:nvSpPr>
          <p:spPr>
            <a:xfrm>
              <a:off x="5316749" y="1865252"/>
              <a:ext cx="2743201" cy="523220"/>
            </a:xfrm>
            <a:prstGeom prst="rect">
              <a:avLst/>
            </a:prstGeom>
            <a:noFill/>
          </p:spPr>
          <p:txBody>
            <a:bodyPr wrap="square" rtlCol="0">
              <a:spAutoFit/>
            </a:bodyPr>
            <a:lstStyle/>
            <a:p>
              <a:pPr algn="ctr"/>
              <a:r>
                <a:rPr lang="en-US" sz="1400" b="1" dirty="0">
                  <a:solidFill>
                    <a:schemeClr val="bg1"/>
                  </a:solidFill>
                </a:rPr>
                <a:t>Who should have an advance directive?</a:t>
              </a:r>
            </a:p>
          </p:txBody>
        </p:sp>
      </p:grpSp>
      <p:grpSp>
        <p:nvGrpSpPr>
          <p:cNvPr id="19" name="Group 18">
            <a:extLst>
              <a:ext uri="{FF2B5EF4-FFF2-40B4-BE49-F238E27FC236}">
                <a16:creationId xmlns:a16="http://schemas.microsoft.com/office/drawing/2014/main" id="{6A72EC61-D4C5-A741-8EED-9DD1331176F6}"/>
              </a:ext>
            </a:extLst>
          </p:cNvPr>
          <p:cNvGrpSpPr/>
          <p:nvPr/>
        </p:nvGrpSpPr>
        <p:grpSpPr>
          <a:xfrm>
            <a:off x="4734838" y="1363225"/>
            <a:ext cx="3780512" cy="2039112"/>
            <a:chOff x="4798093" y="694975"/>
            <a:chExt cx="3780512" cy="2039112"/>
          </a:xfrm>
        </p:grpSpPr>
        <p:sp>
          <p:nvSpPr>
            <p:cNvPr id="15" name="Rectangle 14">
              <a:extLst>
                <a:ext uri="{FF2B5EF4-FFF2-40B4-BE49-F238E27FC236}">
                  <a16:creationId xmlns:a16="http://schemas.microsoft.com/office/drawing/2014/main" id="{7162C029-35D4-824A-8442-323933182C53}"/>
                </a:ext>
              </a:extLst>
            </p:cNvPr>
            <p:cNvSpPr/>
            <p:nvPr/>
          </p:nvSpPr>
          <p:spPr>
            <a:xfrm>
              <a:off x="4798093" y="694975"/>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18" name="TextBox 17">
              <a:extLst>
                <a:ext uri="{FF2B5EF4-FFF2-40B4-BE49-F238E27FC236}">
                  <a16:creationId xmlns:a16="http://schemas.microsoft.com/office/drawing/2014/main" id="{AF809182-B21D-7241-989E-17BD041A0BC3}"/>
                </a:ext>
              </a:extLst>
            </p:cNvPr>
            <p:cNvSpPr txBox="1"/>
            <p:nvPr/>
          </p:nvSpPr>
          <p:spPr>
            <a:xfrm>
              <a:off x="5316749" y="1340316"/>
              <a:ext cx="2927599" cy="738664"/>
            </a:xfrm>
            <a:prstGeom prst="rect">
              <a:avLst/>
            </a:prstGeom>
            <a:noFill/>
          </p:spPr>
          <p:txBody>
            <a:bodyPr wrap="square" rtlCol="0">
              <a:spAutoFit/>
            </a:bodyPr>
            <a:lstStyle/>
            <a:p>
              <a:pPr algn="ctr"/>
              <a:r>
                <a:rPr lang="en-US" sz="1400" dirty="0">
                  <a:solidFill>
                    <a:schemeClr val="bg1"/>
                  </a:solidFill>
                </a:rPr>
                <a:t>EVERYONE should be encouraged to complete an advance directive</a:t>
              </a:r>
            </a:p>
          </p:txBody>
        </p:sp>
      </p:grpSp>
      <p:sp>
        <p:nvSpPr>
          <p:cNvPr id="2" name="Title 1">
            <a:extLst>
              <a:ext uri="{FF2B5EF4-FFF2-40B4-BE49-F238E27FC236}">
                <a16:creationId xmlns:a16="http://schemas.microsoft.com/office/drawing/2014/main" id="{26B21DF2-2286-1843-A73C-6758646FF742}"/>
              </a:ext>
            </a:extLst>
          </p:cNvPr>
          <p:cNvSpPr>
            <a:spLocks noGrp="1"/>
          </p:cNvSpPr>
          <p:nvPr>
            <p:ph type="title"/>
          </p:nvPr>
        </p:nvSpPr>
        <p:spPr/>
        <p:txBody>
          <a:bodyPr/>
          <a:lstStyle/>
          <a:p>
            <a:pPr algn="ctr"/>
            <a:r>
              <a:rPr lang="en-US" dirty="0"/>
              <a:t>Advance Directive: Introduction</a:t>
            </a:r>
          </a:p>
        </p:txBody>
      </p:sp>
      <p:sp>
        <p:nvSpPr>
          <p:cNvPr id="7" name="Footer Placeholder 6">
            <a:extLst>
              <a:ext uri="{FF2B5EF4-FFF2-40B4-BE49-F238E27FC236}">
                <a16:creationId xmlns:a16="http://schemas.microsoft.com/office/drawing/2014/main" id="{C572B52B-ACED-824F-A020-E8C6C848F020}"/>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350B0ED-9F3A-D047-B8ED-1F09B5DFEF95}"/>
              </a:ext>
            </a:extLst>
          </p:cNvPr>
          <p:cNvSpPr>
            <a:spLocks noGrp="1"/>
          </p:cNvSpPr>
          <p:nvPr>
            <p:ph type="sldNum" sz="quarter" idx="12"/>
          </p:nvPr>
        </p:nvSpPr>
        <p:spPr/>
        <p:txBody>
          <a:bodyPr/>
          <a:lstStyle/>
          <a:p>
            <a:fld id="{5339919A-1AF4-8143-B305-C972D12AEE0C}" type="slidenum">
              <a:rPr lang="en-US" smtClean="0"/>
              <a:t>3</a:t>
            </a:fld>
            <a:endParaRPr lang="en-US"/>
          </a:p>
        </p:txBody>
      </p:sp>
      <p:grpSp>
        <p:nvGrpSpPr>
          <p:cNvPr id="23" name="Group 22">
            <a:extLst>
              <a:ext uri="{FF2B5EF4-FFF2-40B4-BE49-F238E27FC236}">
                <a16:creationId xmlns:a16="http://schemas.microsoft.com/office/drawing/2014/main" id="{2D10C895-F35A-AC4B-8DAD-EA56C476D478}"/>
              </a:ext>
            </a:extLst>
          </p:cNvPr>
          <p:cNvGrpSpPr/>
          <p:nvPr/>
        </p:nvGrpSpPr>
        <p:grpSpPr>
          <a:xfrm>
            <a:off x="278717" y="1363225"/>
            <a:ext cx="3780512" cy="2039112"/>
            <a:chOff x="628650" y="3339157"/>
            <a:chExt cx="3780512" cy="2039112"/>
          </a:xfrm>
        </p:grpSpPr>
        <p:sp>
          <p:nvSpPr>
            <p:cNvPr id="14" name="Rectangle 13">
              <a:extLst>
                <a:ext uri="{FF2B5EF4-FFF2-40B4-BE49-F238E27FC236}">
                  <a16:creationId xmlns:a16="http://schemas.microsoft.com/office/drawing/2014/main" id="{136AC86F-3551-884A-B77F-E268122BEB38}"/>
                </a:ext>
              </a:extLst>
            </p:cNvPr>
            <p:cNvSpPr/>
            <p:nvPr/>
          </p:nvSpPr>
          <p:spPr>
            <a:xfrm>
              <a:off x="628650" y="3339157"/>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16" name="TextBox 15">
              <a:extLst>
                <a:ext uri="{FF2B5EF4-FFF2-40B4-BE49-F238E27FC236}">
                  <a16:creationId xmlns:a16="http://schemas.microsoft.com/office/drawing/2014/main" id="{12F58AD4-28B4-934A-8E51-65F1C48F04E6}"/>
                </a:ext>
              </a:extLst>
            </p:cNvPr>
            <p:cNvSpPr txBox="1"/>
            <p:nvPr/>
          </p:nvSpPr>
          <p:spPr>
            <a:xfrm>
              <a:off x="830441" y="3778528"/>
              <a:ext cx="3482235" cy="1384995"/>
            </a:xfrm>
            <a:prstGeom prst="rect">
              <a:avLst/>
            </a:prstGeom>
            <a:noFill/>
          </p:spPr>
          <p:txBody>
            <a:bodyPr wrap="square" rtlCol="0">
              <a:spAutoFit/>
            </a:bodyPr>
            <a:lstStyle/>
            <a:p>
              <a:pPr algn="ctr"/>
              <a:r>
                <a:rPr lang="en-US" sz="1400" dirty="0">
                  <a:solidFill>
                    <a:schemeClr val="bg1"/>
                  </a:solidFill>
                </a:rPr>
                <a:t>An advance directive is a written document in which an individual appoints a person or persons to make health care decisions (A.K.A. healthcare power of attorney) AND provides guidance for health care decisions (A.K.A. living will)</a:t>
              </a:r>
            </a:p>
          </p:txBody>
        </p:sp>
      </p:grpSp>
      <p:sp>
        <p:nvSpPr>
          <p:cNvPr id="3" name="TextBox 2">
            <a:extLst>
              <a:ext uri="{FF2B5EF4-FFF2-40B4-BE49-F238E27FC236}">
                <a16:creationId xmlns:a16="http://schemas.microsoft.com/office/drawing/2014/main" id="{9B51FEF0-4465-6B49-807F-FF6E3B23465E}"/>
              </a:ext>
            </a:extLst>
          </p:cNvPr>
          <p:cNvSpPr txBox="1"/>
          <p:nvPr/>
        </p:nvSpPr>
        <p:spPr>
          <a:xfrm>
            <a:off x="2113398" y="3841708"/>
            <a:ext cx="5242879" cy="400110"/>
          </a:xfrm>
          <a:prstGeom prst="rect">
            <a:avLst/>
          </a:prstGeom>
          <a:noFill/>
        </p:spPr>
        <p:txBody>
          <a:bodyPr wrap="square" rtlCol="0">
            <a:spAutoFit/>
          </a:bodyPr>
          <a:lstStyle/>
          <a:p>
            <a:pPr algn="ctr"/>
            <a:r>
              <a:rPr lang="en-US" sz="2000" b="1" dirty="0">
                <a:solidFill>
                  <a:schemeClr val="bg2"/>
                </a:solidFill>
              </a:rPr>
              <a:t>Click each question to see the answer</a:t>
            </a:r>
          </a:p>
        </p:txBody>
      </p:sp>
    </p:spTree>
    <p:extLst>
      <p:ext uri="{BB962C8B-B14F-4D97-AF65-F5344CB8AC3E}">
        <p14:creationId xmlns:p14="http://schemas.microsoft.com/office/powerpoint/2010/main" val="219390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043F-5F61-DB43-8488-4192E702F866}"/>
              </a:ext>
            </a:extLst>
          </p:cNvPr>
          <p:cNvSpPr>
            <a:spLocks noGrp="1"/>
          </p:cNvSpPr>
          <p:nvPr>
            <p:ph type="title"/>
          </p:nvPr>
        </p:nvSpPr>
        <p:spPr/>
        <p:txBody>
          <a:bodyPr/>
          <a:lstStyle/>
          <a:p>
            <a:pPr algn="ctr"/>
            <a:r>
              <a:rPr lang="en-US" dirty="0"/>
              <a:t>Advance Directive: Sections</a:t>
            </a:r>
            <a:br>
              <a:rPr lang="en-US" dirty="0"/>
            </a:br>
            <a:endParaRPr lang="en-US" dirty="0"/>
          </a:p>
        </p:txBody>
      </p:sp>
      <p:sp>
        <p:nvSpPr>
          <p:cNvPr id="10" name="Content Placeholder 9">
            <a:extLst>
              <a:ext uri="{FF2B5EF4-FFF2-40B4-BE49-F238E27FC236}">
                <a16:creationId xmlns:a16="http://schemas.microsoft.com/office/drawing/2014/main" id="{D704855A-D6AF-3A4F-94E9-99F07F4C9ACF}"/>
              </a:ext>
            </a:extLst>
          </p:cNvPr>
          <p:cNvSpPr>
            <a:spLocks noGrp="1"/>
          </p:cNvSpPr>
          <p:nvPr>
            <p:ph sz="half" idx="1"/>
          </p:nvPr>
        </p:nvSpPr>
        <p:spPr>
          <a:xfrm>
            <a:off x="1873045" y="1992175"/>
            <a:ext cx="5752262" cy="1334729"/>
          </a:xfrm>
          <a:solidFill>
            <a:schemeClr val="accent4">
              <a:lumMod val="20000"/>
              <a:lumOff val="80000"/>
            </a:schemeClr>
          </a:solidFill>
        </p:spPr>
        <p:txBody>
          <a:bodyPr/>
          <a:lstStyle/>
          <a:p>
            <a:pPr algn="ctr"/>
            <a:endParaRPr lang="en-US" dirty="0"/>
          </a:p>
          <a:p>
            <a:pPr algn="ctr"/>
            <a:r>
              <a:rPr lang="en-US" sz="2200" dirty="0"/>
              <a:t>Part 1: Choosing a healthcare agent</a:t>
            </a:r>
          </a:p>
          <a:p>
            <a:endParaRPr lang="en-US" dirty="0"/>
          </a:p>
        </p:txBody>
      </p:sp>
      <p:sp>
        <p:nvSpPr>
          <p:cNvPr id="4" name="Footer Placeholder 3">
            <a:extLst>
              <a:ext uri="{FF2B5EF4-FFF2-40B4-BE49-F238E27FC236}">
                <a16:creationId xmlns:a16="http://schemas.microsoft.com/office/drawing/2014/main" id="{14681552-9F5B-F241-95C3-13F6E77B03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53FA58-8FB1-EA4D-8F1B-D620634D2646}"/>
              </a:ext>
            </a:extLst>
          </p:cNvPr>
          <p:cNvSpPr>
            <a:spLocks noGrp="1"/>
          </p:cNvSpPr>
          <p:nvPr>
            <p:ph type="sldNum" sz="quarter" idx="12"/>
          </p:nvPr>
        </p:nvSpPr>
        <p:spPr/>
        <p:txBody>
          <a:bodyPr/>
          <a:lstStyle/>
          <a:p>
            <a:fld id="{5339919A-1AF4-8143-B305-C972D12AEE0C}" type="slidenum">
              <a:rPr lang="en-US" smtClean="0"/>
              <a:t>4</a:t>
            </a:fld>
            <a:endParaRPr lang="en-US"/>
          </a:p>
        </p:txBody>
      </p:sp>
      <p:grpSp>
        <p:nvGrpSpPr>
          <p:cNvPr id="12" name="Group 11">
            <a:extLst>
              <a:ext uri="{FF2B5EF4-FFF2-40B4-BE49-F238E27FC236}">
                <a16:creationId xmlns:a16="http://schemas.microsoft.com/office/drawing/2014/main" id="{1F032A13-6BA3-9244-8D9A-472E8188717F}"/>
              </a:ext>
            </a:extLst>
          </p:cNvPr>
          <p:cNvGrpSpPr/>
          <p:nvPr/>
        </p:nvGrpSpPr>
        <p:grpSpPr>
          <a:xfrm>
            <a:off x="272" y="975680"/>
            <a:ext cx="7625035" cy="3527359"/>
            <a:chOff x="272" y="975680"/>
            <a:chExt cx="7625035" cy="3527359"/>
          </a:xfrm>
        </p:grpSpPr>
        <p:pic>
          <p:nvPicPr>
            <p:cNvPr id="8" name="Picture 7">
              <a:extLst>
                <a:ext uri="{FF2B5EF4-FFF2-40B4-BE49-F238E27FC236}">
                  <a16:creationId xmlns:a16="http://schemas.microsoft.com/office/drawing/2014/main" id="{36FC1021-A3FA-4B46-A605-2EEA688CB293}"/>
                </a:ext>
              </a:extLst>
            </p:cNvPr>
            <p:cNvPicPr>
              <a:picLocks noChangeAspect="1"/>
            </p:cNvPicPr>
            <p:nvPr/>
          </p:nvPicPr>
          <p:blipFill>
            <a:blip r:embed="rId5"/>
            <a:stretch>
              <a:fillRect/>
            </a:stretch>
          </p:blipFill>
          <p:spPr>
            <a:xfrm>
              <a:off x="1873045" y="975680"/>
              <a:ext cx="5752262" cy="3527359"/>
            </a:xfrm>
            <a:prstGeom prst="rect">
              <a:avLst/>
            </a:prstGeom>
          </p:spPr>
        </p:pic>
        <p:sp>
          <p:nvSpPr>
            <p:cNvPr id="3" name="TextBox 2">
              <a:extLst>
                <a:ext uri="{FF2B5EF4-FFF2-40B4-BE49-F238E27FC236}">
                  <a16:creationId xmlns:a16="http://schemas.microsoft.com/office/drawing/2014/main" id="{0E82B753-2C12-8A4C-8853-942D8E09F902}"/>
                </a:ext>
              </a:extLst>
            </p:cNvPr>
            <p:cNvSpPr txBox="1"/>
            <p:nvPr/>
          </p:nvSpPr>
          <p:spPr>
            <a:xfrm>
              <a:off x="272" y="3174928"/>
              <a:ext cx="1882588" cy="738664"/>
            </a:xfrm>
            <a:prstGeom prst="rect">
              <a:avLst/>
            </a:prstGeom>
            <a:noFill/>
          </p:spPr>
          <p:txBody>
            <a:bodyPr wrap="square" rtlCol="0">
              <a:spAutoFit/>
            </a:bodyPr>
            <a:lstStyle/>
            <a:p>
              <a:pPr algn="ctr"/>
              <a:r>
                <a:rPr lang="en-US" sz="1400" b="1" dirty="0">
                  <a:solidFill>
                    <a:schemeClr val="bg2"/>
                  </a:solidFill>
                </a:rPr>
                <a:t>Designating a healthcare agent is LEGALLY BINDING</a:t>
              </a:r>
            </a:p>
          </p:txBody>
        </p:sp>
        <p:cxnSp>
          <p:nvCxnSpPr>
            <p:cNvPr id="7" name="Straight Arrow Connector 6">
              <a:extLst>
                <a:ext uri="{FF2B5EF4-FFF2-40B4-BE49-F238E27FC236}">
                  <a16:creationId xmlns:a16="http://schemas.microsoft.com/office/drawing/2014/main" id="{98A7DF6B-5BD5-7645-BB81-DEBA7DA78A55}"/>
                </a:ext>
              </a:extLst>
            </p:cNvPr>
            <p:cNvCxnSpPr/>
            <p:nvPr/>
          </p:nvCxnSpPr>
          <p:spPr>
            <a:xfrm>
              <a:off x="1873045" y="3544260"/>
              <a:ext cx="614661"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C1A3A92D-07F1-2B45-9A37-90AD35CB3C91}"/>
              </a:ext>
            </a:extLst>
          </p:cNvPr>
          <p:cNvSpPr txBox="1"/>
          <p:nvPr/>
        </p:nvSpPr>
        <p:spPr>
          <a:xfrm>
            <a:off x="7521514" y="775963"/>
            <a:ext cx="1174872" cy="461665"/>
          </a:xfrm>
          <a:prstGeom prst="rect">
            <a:avLst/>
          </a:prstGeom>
          <a:noFill/>
        </p:spPr>
        <p:txBody>
          <a:bodyPr wrap="square" rtlCol="0">
            <a:spAutoFit/>
          </a:bodyPr>
          <a:lstStyle/>
          <a:p>
            <a:pPr algn="ctr"/>
            <a:r>
              <a:rPr lang="en-US" sz="1200" dirty="0">
                <a:solidFill>
                  <a:schemeClr val="bg2"/>
                </a:solidFill>
              </a:rPr>
              <a:t>Click here for narration</a:t>
            </a:r>
          </a:p>
        </p:txBody>
      </p:sp>
      <p:pic>
        <p:nvPicPr>
          <p:cNvPr id="6" name="Recorded Sound">
            <a:hlinkClick r:id="" action="ppaction://media"/>
            <a:extLst>
              <a:ext uri="{FF2B5EF4-FFF2-40B4-BE49-F238E27FC236}">
                <a16:creationId xmlns:a16="http://schemas.microsoft.com/office/drawing/2014/main" id="{899F26F3-9227-D24E-9C16-A3D22F072A3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763786" y="38420"/>
            <a:ext cx="812800" cy="812800"/>
          </a:xfrm>
          <a:prstGeom prst="rect">
            <a:avLst/>
          </a:prstGeom>
        </p:spPr>
      </p:pic>
    </p:spTree>
    <p:extLst>
      <p:ext uri="{BB962C8B-B14F-4D97-AF65-F5344CB8AC3E}">
        <p14:creationId xmlns:p14="http://schemas.microsoft.com/office/powerpoint/2010/main" val="1251388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24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043F-5F61-DB43-8488-4192E702F866}"/>
              </a:ext>
            </a:extLst>
          </p:cNvPr>
          <p:cNvSpPr>
            <a:spLocks noGrp="1"/>
          </p:cNvSpPr>
          <p:nvPr>
            <p:ph type="title"/>
          </p:nvPr>
        </p:nvSpPr>
        <p:spPr/>
        <p:txBody>
          <a:bodyPr/>
          <a:lstStyle/>
          <a:p>
            <a:pPr algn="ctr"/>
            <a:r>
              <a:rPr lang="en-US" dirty="0"/>
              <a:t>Advance Directive: Sections</a:t>
            </a:r>
            <a:br>
              <a:rPr lang="en-US" dirty="0"/>
            </a:br>
            <a:endParaRPr lang="en-US" dirty="0"/>
          </a:p>
        </p:txBody>
      </p:sp>
      <p:sp>
        <p:nvSpPr>
          <p:cNvPr id="10" name="Content Placeholder 9">
            <a:extLst>
              <a:ext uri="{FF2B5EF4-FFF2-40B4-BE49-F238E27FC236}">
                <a16:creationId xmlns:a16="http://schemas.microsoft.com/office/drawing/2014/main" id="{D704855A-D6AF-3A4F-94E9-99F07F4C9ACF}"/>
              </a:ext>
            </a:extLst>
          </p:cNvPr>
          <p:cNvSpPr>
            <a:spLocks noGrp="1"/>
          </p:cNvSpPr>
          <p:nvPr>
            <p:ph sz="half" idx="1"/>
          </p:nvPr>
        </p:nvSpPr>
        <p:spPr>
          <a:xfrm>
            <a:off x="1873045" y="1992175"/>
            <a:ext cx="5752262" cy="1334729"/>
          </a:xfrm>
          <a:solidFill>
            <a:schemeClr val="accent4">
              <a:lumMod val="20000"/>
              <a:lumOff val="80000"/>
            </a:schemeClr>
          </a:solidFill>
        </p:spPr>
        <p:txBody>
          <a:bodyPr/>
          <a:lstStyle/>
          <a:p>
            <a:pPr algn="ctr"/>
            <a:endParaRPr lang="en-US" dirty="0"/>
          </a:p>
          <a:p>
            <a:pPr algn="ctr"/>
            <a:r>
              <a:rPr lang="en-US" sz="2200" dirty="0"/>
              <a:t>Part 2: Guidance on healthcare decisions</a:t>
            </a:r>
          </a:p>
          <a:p>
            <a:endParaRPr lang="en-US" dirty="0"/>
          </a:p>
        </p:txBody>
      </p:sp>
      <p:sp>
        <p:nvSpPr>
          <p:cNvPr id="4" name="Footer Placeholder 3">
            <a:extLst>
              <a:ext uri="{FF2B5EF4-FFF2-40B4-BE49-F238E27FC236}">
                <a16:creationId xmlns:a16="http://schemas.microsoft.com/office/drawing/2014/main" id="{14681552-9F5B-F241-95C3-13F6E77B03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53FA58-8FB1-EA4D-8F1B-D620634D2646}"/>
              </a:ext>
            </a:extLst>
          </p:cNvPr>
          <p:cNvSpPr>
            <a:spLocks noGrp="1"/>
          </p:cNvSpPr>
          <p:nvPr>
            <p:ph type="sldNum" sz="quarter" idx="12"/>
          </p:nvPr>
        </p:nvSpPr>
        <p:spPr/>
        <p:txBody>
          <a:bodyPr/>
          <a:lstStyle/>
          <a:p>
            <a:fld id="{5339919A-1AF4-8143-B305-C972D12AEE0C}" type="slidenum">
              <a:rPr lang="en-US" smtClean="0"/>
              <a:t>5</a:t>
            </a:fld>
            <a:endParaRPr lang="en-US"/>
          </a:p>
        </p:txBody>
      </p:sp>
      <p:pic>
        <p:nvPicPr>
          <p:cNvPr id="11" name="Content Placeholder 7">
            <a:extLst>
              <a:ext uri="{FF2B5EF4-FFF2-40B4-BE49-F238E27FC236}">
                <a16:creationId xmlns:a16="http://schemas.microsoft.com/office/drawing/2014/main" id="{155AE3E0-A38A-EA40-AFC0-C50005E1A014}"/>
              </a:ext>
            </a:extLst>
          </p:cNvPr>
          <p:cNvPicPr>
            <a:picLocks noChangeAspect="1"/>
          </p:cNvPicPr>
          <p:nvPr/>
        </p:nvPicPr>
        <p:blipFill>
          <a:blip r:embed="rId5"/>
          <a:stretch>
            <a:fillRect/>
          </a:stretch>
        </p:blipFill>
        <p:spPr>
          <a:xfrm>
            <a:off x="1154427" y="714371"/>
            <a:ext cx="3481189" cy="4215384"/>
          </a:xfrm>
          <a:prstGeom prst="rect">
            <a:avLst/>
          </a:prstGeom>
        </p:spPr>
      </p:pic>
      <p:pic>
        <p:nvPicPr>
          <p:cNvPr id="12" name="Content Placeholder 9">
            <a:extLst>
              <a:ext uri="{FF2B5EF4-FFF2-40B4-BE49-F238E27FC236}">
                <a16:creationId xmlns:a16="http://schemas.microsoft.com/office/drawing/2014/main" id="{D5EAF5FF-3DA0-AD4D-AD1E-9E7ABA37CCE8}"/>
              </a:ext>
            </a:extLst>
          </p:cNvPr>
          <p:cNvPicPr>
            <a:picLocks noGrp="1" noChangeAspect="1"/>
          </p:cNvPicPr>
          <p:nvPr>
            <p:ph sz="half" idx="2"/>
          </p:nvPr>
        </p:nvPicPr>
        <p:blipFill>
          <a:blip r:embed="rId6"/>
          <a:stretch>
            <a:fillRect/>
          </a:stretch>
        </p:blipFill>
        <p:spPr>
          <a:xfrm>
            <a:off x="4630137" y="672525"/>
            <a:ext cx="3171167" cy="4217030"/>
          </a:xfrm>
        </p:spPr>
      </p:pic>
      <p:sp>
        <p:nvSpPr>
          <p:cNvPr id="8" name="TextBox 7">
            <a:extLst>
              <a:ext uri="{FF2B5EF4-FFF2-40B4-BE49-F238E27FC236}">
                <a16:creationId xmlns:a16="http://schemas.microsoft.com/office/drawing/2014/main" id="{BEB2ADAC-CE81-FE47-8E32-042BC6971C80}"/>
              </a:ext>
            </a:extLst>
          </p:cNvPr>
          <p:cNvSpPr txBox="1"/>
          <p:nvPr/>
        </p:nvSpPr>
        <p:spPr>
          <a:xfrm>
            <a:off x="7383711" y="2523628"/>
            <a:ext cx="1882588" cy="1600438"/>
          </a:xfrm>
          <a:prstGeom prst="rect">
            <a:avLst/>
          </a:prstGeom>
          <a:noFill/>
        </p:spPr>
        <p:txBody>
          <a:bodyPr wrap="square" rtlCol="0">
            <a:spAutoFit/>
          </a:bodyPr>
          <a:lstStyle/>
          <a:p>
            <a:pPr algn="ctr"/>
            <a:r>
              <a:rPr lang="en-US" sz="1400" b="1" dirty="0">
                <a:solidFill>
                  <a:schemeClr val="bg2"/>
                </a:solidFill>
              </a:rPr>
              <a:t>Preferences regarding healthcare decisions are LEGALLY RECOGNIZED not LEGALLY BINDING</a:t>
            </a:r>
          </a:p>
        </p:txBody>
      </p:sp>
      <p:sp>
        <p:nvSpPr>
          <p:cNvPr id="6" name="TextBox 5">
            <a:extLst>
              <a:ext uri="{FF2B5EF4-FFF2-40B4-BE49-F238E27FC236}">
                <a16:creationId xmlns:a16="http://schemas.microsoft.com/office/drawing/2014/main" id="{12EEA172-2520-AB43-9FE5-534E53A387D9}"/>
              </a:ext>
            </a:extLst>
          </p:cNvPr>
          <p:cNvSpPr txBox="1"/>
          <p:nvPr/>
        </p:nvSpPr>
        <p:spPr>
          <a:xfrm>
            <a:off x="7844769" y="729001"/>
            <a:ext cx="1174872" cy="461665"/>
          </a:xfrm>
          <a:prstGeom prst="rect">
            <a:avLst/>
          </a:prstGeom>
          <a:noFill/>
        </p:spPr>
        <p:txBody>
          <a:bodyPr wrap="square" rtlCol="0">
            <a:spAutoFit/>
          </a:bodyPr>
          <a:lstStyle/>
          <a:p>
            <a:pPr algn="ctr"/>
            <a:r>
              <a:rPr lang="en-US" sz="1200" dirty="0">
                <a:solidFill>
                  <a:schemeClr val="bg2"/>
                </a:solidFill>
              </a:rPr>
              <a:t>Click here for narration</a:t>
            </a:r>
          </a:p>
        </p:txBody>
      </p:sp>
      <p:pic>
        <p:nvPicPr>
          <p:cNvPr id="7" name="Recorded Sound">
            <a:hlinkClick r:id="" action="ppaction://media"/>
            <a:extLst>
              <a:ext uri="{FF2B5EF4-FFF2-40B4-BE49-F238E27FC236}">
                <a16:creationId xmlns:a16="http://schemas.microsoft.com/office/drawing/2014/main" id="{9F4F92ED-93C0-EA43-A183-B1E8953CF0F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062381" y="1003"/>
            <a:ext cx="812800" cy="812800"/>
          </a:xfrm>
          <a:prstGeom prst="rect">
            <a:avLst/>
          </a:prstGeom>
        </p:spPr>
      </p:pic>
    </p:spTree>
    <p:extLst>
      <p:ext uri="{BB962C8B-B14F-4D97-AF65-F5344CB8AC3E}">
        <p14:creationId xmlns:p14="http://schemas.microsoft.com/office/powerpoint/2010/main" val="292485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989"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7"/>
                </p:tgtEl>
              </p:cMediaNode>
            </p:audio>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014D1AE6-7EC2-B94E-8622-C3E75126098F}"/>
              </a:ext>
            </a:extLst>
          </p:cNvPr>
          <p:cNvGrpSpPr/>
          <p:nvPr/>
        </p:nvGrpSpPr>
        <p:grpSpPr>
          <a:xfrm>
            <a:off x="278718" y="1346220"/>
            <a:ext cx="3780512" cy="2039112"/>
            <a:chOff x="625481" y="672667"/>
            <a:chExt cx="3780512" cy="2039112"/>
          </a:xfrm>
        </p:grpSpPr>
        <p:sp>
          <p:nvSpPr>
            <p:cNvPr id="25" name="Rectangle 24">
              <a:extLst>
                <a:ext uri="{FF2B5EF4-FFF2-40B4-BE49-F238E27FC236}">
                  <a16:creationId xmlns:a16="http://schemas.microsoft.com/office/drawing/2014/main" id="{9B267F3A-E06F-B44E-B526-EBA5333EE33C}"/>
                </a:ext>
              </a:extLst>
            </p:cNvPr>
            <p:cNvSpPr/>
            <p:nvPr/>
          </p:nvSpPr>
          <p:spPr>
            <a:xfrm>
              <a:off x="625481" y="672667"/>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26" name="TextBox 25">
              <a:extLst>
                <a:ext uri="{FF2B5EF4-FFF2-40B4-BE49-F238E27FC236}">
                  <a16:creationId xmlns:a16="http://schemas.microsoft.com/office/drawing/2014/main" id="{A761DA81-80CD-B446-9504-0283CF21E278}"/>
                </a:ext>
              </a:extLst>
            </p:cNvPr>
            <p:cNvSpPr txBox="1"/>
            <p:nvPr/>
          </p:nvSpPr>
          <p:spPr>
            <a:xfrm>
              <a:off x="774619" y="1407428"/>
              <a:ext cx="3482235" cy="307777"/>
            </a:xfrm>
            <a:prstGeom prst="rect">
              <a:avLst/>
            </a:prstGeom>
            <a:noFill/>
          </p:spPr>
          <p:txBody>
            <a:bodyPr wrap="square" rtlCol="0">
              <a:spAutoFit/>
            </a:bodyPr>
            <a:lstStyle/>
            <a:p>
              <a:pPr algn="ctr"/>
              <a:r>
                <a:rPr lang="en-US" sz="1400" b="1" dirty="0">
                  <a:solidFill>
                    <a:schemeClr val="bg1"/>
                  </a:solidFill>
                </a:rPr>
                <a:t>What is a POLST?</a:t>
              </a:r>
            </a:p>
          </p:txBody>
        </p:sp>
      </p:grpSp>
      <p:grpSp>
        <p:nvGrpSpPr>
          <p:cNvPr id="13" name="Group 12">
            <a:extLst>
              <a:ext uri="{FF2B5EF4-FFF2-40B4-BE49-F238E27FC236}">
                <a16:creationId xmlns:a16="http://schemas.microsoft.com/office/drawing/2014/main" id="{70050062-0A5B-2140-9ABD-B929537A4555}"/>
              </a:ext>
            </a:extLst>
          </p:cNvPr>
          <p:cNvGrpSpPr/>
          <p:nvPr/>
        </p:nvGrpSpPr>
        <p:grpSpPr>
          <a:xfrm>
            <a:off x="4738878" y="1366708"/>
            <a:ext cx="3776472" cy="2035629"/>
            <a:chOff x="4800114" y="1219200"/>
            <a:chExt cx="3776472" cy="2035629"/>
          </a:xfrm>
        </p:grpSpPr>
        <p:sp>
          <p:nvSpPr>
            <p:cNvPr id="9" name="Rectangle 8">
              <a:extLst>
                <a:ext uri="{FF2B5EF4-FFF2-40B4-BE49-F238E27FC236}">
                  <a16:creationId xmlns:a16="http://schemas.microsoft.com/office/drawing/2014/main" id="{CAE6BABE-E797-5640-8F20-984C58CE4BD9}"/>
                </a:ext>
              </a:extLst>
            </p:cNvPr>
            <p:cNvSpPr/>
            <p:nvPr/>
          </p:nvSpPr>
          <p:spPr>
            <a:xfrm>
              <a:off x="4800114" y="1219200"/>
              <a:ext cx="3776472" cy="2035629"/>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10" name="TextBox 9">
              <a:extLst>
                <a:ext uri="{FF2B5EF4-FFF2-40B4-BE49-F238E27FC236}">
                  <a16:creationId xmlns:a16="http://schemas.microsoft.com/office/drawing/2014/main" id="{B9E0EBE0-A388-B347-8F78-BDAC769FC449}"/>
                </a:ext>
              </a:extLst>
            </p:cNvPr>
            <p:cNvSpPr txBox="1"/>
            <p:nvPr/>
          </p:nvSpPr>
          <p:spPr>
            <a:xfrm>
              <a:off x="5316749" y="1865252"/>
              <a:ext cx="2743201" cy="307777"/>
            </a:xfrm>
            <a:prstGeom prst="rect">
              <a:avLst/>
            </a:prstGeom>
            <a:noFill/>
          </p:spPr>
          <p:txBody>
            <a:bodyPr wrap="square" rtlCol="0">
              <a:spAutoFit/>
            </a:bodyPr>
            <a:lstStyle/>
            <a:p>
              <a:pPr algn="ctr"/>
              <a:r>
                <a:rPr lang="en-US" sz="1400" b="1" dirty="0">
                  <a:solidFill>
                    <a:schemeClr val="bg1"/>
                  </a:solidFill>
                </a:rPr>
                <a:t>Who should have a POLST?</a:t>
              </a:r>
            </a:p>
          </p:txBody>
        </p:sp>
      </p:grpSp>
      <p:grpSp>
        <p:nvGrpSpPr>
          <p:cNvPr id="3" name="Group 2">
            <a:extLst>
              <a:ext uri="{FF2B5EF4-FFF2-40B4-BE49-F238E27FC236}">
                <a16:creationId xmlns:a16="http://schemas.microsoft.com/office/drawing/2014/main" id="{B49F436F-28E3-A74E-97CF-20FF3F52364A}"/>
              </a:ext>
            </a:extLst>
          </p:cNvPr>
          <p:cNvGrpSpPr/>
          <p:nvPr/>
        </p:nvGrpSpPr>
        <p:grpSpPr>
          <a:xfrm>
            <a:off x="4734838" y="1369202"/>
            <a:ext cx="3780512" cy="2039112"/>
            <a:chOff x="4827285" y="70003"/>
            <a:chExt cx="3780512" cy="2039112"/>
          </a:xfrm>
        </p:grpSpPr>
        <p:sp>
          <p:nvSpPr>
            <p:cNvPr id="15" name="Rectangle 14">
              <a:extLst>
                <a:ext uri="{FF2B5EF4-FFF2-40B4-BE49-F238E27FC236}">
                  <a16:creationId xmlns:a16="http://schemas.microsoft.com/office/drawing/2014/main" id="{7162C029-35D4-824A-8442-323933182C53}"/>
                </a:ext>
              </a:extLst>
            </p:cNvPr>
            <p:cNvSpPr/>
            <p:nvPr/>
          </p:nvSpPr>
          <p:spPr>
            <a:xfrm>
              <a:off x="4827285" y="70003"/>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18" name="TextBox 17">
              <a:extLst>
                <a:ext uri="{FF2B5EF4-FFF2-40B4-BE49-F238E27FC236}">
                  <a16:creationId xmlns:a16="http://schemas.microsoft.com/office/drawing/2014/main" id="{AF809182-B21D-7241-989E-17BD041A0BC3}"/>
                </a:ext>
              </a:extLst>
            </p:cNvPr>
            <p:cNvSpPr txBox="1"/>
            <p:nvPr/>
          </p:nvSpPr>
          <p:spPr>
            <a:xfrm>
              <a:off x="5345941" y="715344"/>
              <a:ext cx="2927599" cy="523220"/>
            </a:xfrm>
            <a:prstGeom prst="rect">
              <a:avLst/>
            </a:prstGeom>
            <a:noFill/>
          </p:spPr>
          <p:txBody>
            <a:bodyPr wrap="square" rtlCol="0">
              <a:spAutoFit/>
            </a:bodyPr>
            <a:lstStyle/>
            <a:p>
              <a:pPr algn="ctr"/>
              <a:r>
                <a:rPr lang="en-US" sz="1400" dirty="0">
                  <a:solidFill>
                    <a:schemeClr val="bg1"/>
                  </a:solidFill>
                </a:rPr>
                <a:t>Patients with a serious, life limiting illness</a:t>
              </a:r>
            </a:p>
          </p:txBody>
        </p:sp>
      </p:grpSp>
      <p:sp>
        <p:nvSpPr>
          <p:cNvPr id="2" name="Title 1">
            <a:extLst>
              <a:ext uri="{FF2B5EF4-FFF2-40B4-BE49-F238E27FC236}">
                <a16:creationId xmlns:a16="http://schemas.microsoft.com/office/drawing/2014/main" id="{26B21DF2-2286-1843-A73C-6758646FF742}"/>
              </a:ext>
            </a:extLst>
          </p:cNvPr>
          <p:cNvSpPr>
            <a:spLocks noGrp="1"/>
          </p:cNvSpPr>
          <p:nvPr>
            <p:ph type="title"/>
          </p:nvPr>
        </p:nvSpPr>
        <p:spPr/>
        <p:txBody>
          <a:bodyPr/>
          <a:lstStyle/>
          <a:p>
            <a:pPr algn="ctr"/>
            <a:r>
              <a:rPr lang="en-US" dirty="0"/>
              <a:t>POLST: Introduction</a:t>
            </a:r>
          </a:p>
        </p:txBody>
      </p:sp>
      <p:sp>
        <p:nvSpPr>
          <p:cNvPr id="7" name="Footer Placeholder 6">
            <a:extLst>
              <a:ext uri="{FF2B5EF4-FFF2-40B4-BE49-F238E27FC236}">
                <a16:creationId xmlns:a16="http://schemas.microsoft.com/office/drawing/2014/main" id="{C572B52B-ACED-824F-A020-E8C6C848F020}"/>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350B0ED-9F3A-D047-B8ED-1F09B5DFEF95}"/>
              </a:ext>
            </a:extLst>
          </p:cNvPr>
          <p:cNvSpPr>
            <a:spLocks noGrp="1"/>
          </p:cNvSpPr>
          <p:nvPr>
            <p:ph type="sldNum" sz="quarter" idx="12"/>
          </p:nvPr>
        </p:nvSpPr>
        <p:spPr/>
        <p:txBody>
          <a:bodyPr/>
          <a:lstStyle/>
          <a:p>
            <a:fld id="{5339919A-1AF4-8143-B305-C972D12AEE0C}" type="slidenum">
              <a:rPr lang="en-US" smtClean="0"/>
              <a:t>6</a:t>
            </a:fld>
            <a:endParaRPr lang="en-US"/>
          </a:p>
        </p:txBody>
      </p:sp>
      <p:grpSp>
        <p:nvGrpSpPr>
          <p:cNvPr id="4" name="Group 3">
            <a:extLst>
              <a:ext uri="{FF2B5EF4-FFF2-40B4-BE49-F238E27FC236}">
                <a16:creationId xmlns:a16="http://schemas.microsoft.com/office/drawing/2014/main" id="{E0063F81-E756-AF4D-B8AB-6509EB4C50E8}"/>
              </a:ext>
            </a:extLst>
          </p:cNvPr>
          <p:cNvGrpSpPr/>
          <p:nvPr/>
        </p:nvGrpSpPr>
        <p:grpSpPr>
          <a:xfrm>
            <a:off x="278717" y="1366708"/>
            <a:ext cx="3780512" cy="2039112"/>
            <a:chOff x="278718" y="2234869"/>
            <a:chExt cx="3780512" cy="2039112"/>
          </a:xfrm>
        </p:grpSpPr>
        <p:sp>
          <p:nvSpPr>
            <p:cNvPr id="14" name="Rectangle 13">
              <a:extLst>
                <a:ext uri="{FF2B5EF4-FFF2-40B4-BE49-F238E27FC236}">
                  <a16:creationId xmlns:a16="http://schemas.microsoft.com/office/drawing/2014/main" id="{136AC86F-3551-884A-B77F-E268122BEB38}"/>
                </a:ext>
              </a:extLst>
            </p:cNvPr>
            <p:cNvSpPr/>
            <p:nvPr/>
          </p:nvSpPr>
          <p:spPr>
            <a:xfrm>
              <a:off x="278718" y="2234869"/>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16" name="TextBox 15">
              <a:extLst>
                <a:ext uri="{FF2B5EF4-FFF2-40B4-BE49-F238E27FC236}">
                  <a16:creationId xmlns:a16="http://schemas.microsoft.com/office/drawing/2014/main" id="{12F58AD4-28B4-934A-8E51-65F1C48F04E6}"/>
                </a:ext>
              </a:extLst>
            </p:cNvPr>
            <p:cNvSpPr txBox="1"/>
            <p:nvPr/>
          </p:nvSpPr>
          <p:spPr>
            <a:xfrm>
              <a:off x="480509" y="2823893"/>
              <a:ext cx="3482235" cy="738664"/>
            </a:xfrm>
            <a:prstGeom prst="rect">
              <a:avLst/>
            </a:prstGeom>
            <a:noFill/>
          </p:spPr>
          <p:txBody>
            <a:bodyPr wrap="square" rtlCol="0">
              <a:spAutoFit/>
            </a:bodyPr>
            <a:lstStyle/>
            <a:p>
              <a:pPr algn="ctr"/>
              <a:r>
                <a:rPr lang="en-US" sz="1400" dirty="0">
                  <a:solidFill>
                    <a:schemeClr val="bg1"/>
                  </a:solidFill>
                </a:rPr>
                <a:t>An POLST consists of a set of medical orders that address a limited number of critical medical decisions</a:t>
              </a:r>
            </a:p>
          </p:txBody>
        </p:sp>
      </p:grpSp>
      <p:sp>
        <p:nvSpPr>
          <p:cNvPr id="17" name="TextBox 16">
            <a:extLst>
              <a:ext uri="{FF2B5EF4-FFF2-40B4-BE49-F238E27FC236}">
                <a16:creationId xmlns:a16="http://schemas.microsoft.com/office/drawing/2014/main" id="{F7650D90-8266-2E45-8F90-A559F756A399}"/>
              </a:ext>
            </a:extLst>
          </p:cNvPr>
          <p:cNvSpPr txBox="1"/>
          <p:nvPr/>
        </p:nvSpPr>
        <p:spPr>
          <a:xfrm>
            <a:off x="2113398" y="3841708"/>
            <a:ext cx="5242879" cy="400110"/>
          </a:xfrm>
          <a:prstGeom prst="rect">
            <a:avLst/>
          </a:prstGeom>
          <a:noFill/>
        </p:spPr>
        <p:txBody>
          <a:bodyPr wrap="square" rtlCol="0">
            <a:spAutoFit/>
          </a:bodyPr>
          <a:lstStyle/>
          <a:p>
            <a:pPr algn="ctr"/>
            <a:r>
              <a:rPr lang="en-US" sz="2000" b="1" dirty="0">
                <a:solidFill>
                  <a:schemeClr val="bg2"/>
                </a:solidFill>
              </a:rPr>
              <a:t>Click each question to see the answer</a:t>
            </a:r>
          </a:p>
        </p:txBody>
      </p:sp>
    </p:spTree>
    <p:extLst>
      <p:ext uri="{BB962C8B-B14F-4D97-AF65-F5344CB8AC3E}">
        <p14:creationId xmlns:p14="http://schemas.microsoft.com/office/powerpoint/2010/main" val="3267576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043F-5F61-DB43-8488-4192E702F866}"/>
              </a:ext>
            </a:extLst>
          </p:cNvPr>
          <p:cNvSpPr>
            <a:spLocks noGrp="1"/>
          </p:cNvSpPr>
          <p:nvPr>
            <p:ph type="title"/>
          </p:nvPr>
        </p:nvSpPr>
        <p:spPr/>
        <p:txBody>
          <a:bodyPr/>
          <a:lstStyle/>
          <a:p>
            <a:pPr algn="ctr"/>
            <a:r>
              <a:rPr lang="en-US" dirty="0"/>
              <a:t>POLST: Sections</a:t>
            </a:r>
            <a:br>
              <a:rPr lang="en-US" dirty="0"/>
            </a:br>
            <a:endParaRPr lang="en-US" dirty="0"/>
          </a:p>
        </p:txBody>
      </p:sp>
      <p:sp>
        <p:nvSpPr>
          <p:cNvPr id="4" name="Footer Placeholder 3">
            <a:extLst>
              <a:ext uri="{FF2B5EF4-FFF2-40B4-BE49-F238E27FC236}">
                <a16:creationId xmlns:a16="http://schemas.microsoft.com/office/drawing/2014/main" id="{14681552-9F5B-F241-95C3-13F6E77B03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53FA58-8FB1-EA4D-8F1B-D620634D2646}"/>
              </a:ext>
            </a:extLst>
          </p:cNvPr>
          <p:cNvSpPr>
            <a:spLocks noGrp="1"/>
          </p:cNvSpPr>
          <p:nvPr>
            <p:ph type="sldNum" sz="quarter" idx="12"/>
          </p:nvPr>
        </p:nvSpPr>
        <p:spPr/>
        <p:txBody>
          <a:bodyPr/>
          <a:lstStyle/>
          <a:p>
            <a:fld id="{5339919A-1AF4-8143-B305-C972D12AEE0C}" type="slidenum">
              <a:rPr lang="en-US" smtClean="0"/>
              <a:t>7</a:t>
            </a:fld>
            <a:endParaRPr lang="en-US"/>
          </a:p>
        </p:txBody>
      </p:sp>
      <p:pic>
        <p:nvPicPr>
          <p:cNvPr id="13" name="Picture 12">
            <a:extLst>
              <a:ext uri="{FF2B5EF4-FFF2-40B4-BE49-F238E27FC236}">
                <a16:creationId xmlns:a16="http://schemas.microsoft.com/office/drawing/2014/main" id="{FE285374-9B59-6C4A-A165-E670C56AE925}"/>
              </a:ext>
            </a:extLst>
          </p:cNvPr>
          <p:cNvPicPr>
            <a:picLocks noChangeAspect="1"/>
          </p:cNvPicPr>
          <p:nvPr/>
        </p:nvPicPr>
        <p:blipFill>
          <a:blip r:embed="rId5"/>
          <a:stretch>
            <a:fillRect/>
          </a:stretch>
        </p:blipFill>
        <p:spPr>
          <a:xfrm>
            <a:off x="2911144" y="781185"/>
            <a:ext cx="6232856" cy="4180574"/>
          </a:xfrm>
          <a:prstGeom prst="rect">
            <a:avLst/>
          </a:prstGeom>
        </p:spPr>
      </p:pic>
      <p:sp>
        <p:nvSpPr>
          <p:cNvPr id="14" name="TextBox 13">
            <a:extLst>
              <a:ext uri="{FF2B5EF4-FFF2-40B4-BE49-F238E27FC236}">
                <a16:creationId xmlns:a16="http://schemas.microsoft.com/office/drawing/2014/main" id="{2CDAC87F-3826-334F-B18A-8424DEABA535}"/>
              </a:ext>
            </a:extLst>
          </p:cNvPr>
          <p:cNvSpPr txBox="1"/>
          <p:nvPr/>
        </p:nvSpPr>
        <p:spPr>
          <a:xfrm>
            <a:off x="130610" y="971052"/>
            <a:ext cx="2653430" cy="3539430"/>
          </a:xfrm>
          <a:prstGeom prst="rect">
            <a:avLst/>
          </a:prstGeom>
          <a:solidFill>
            <a:srgbClr val="FF83E0">
              <a:alpha val="20000"/>
            </a:srgbClr>
          </a:solidFill>
        </p:spPr>
        <p:txBody>
          <a:bodyPr wrap="square" rtlCol="0">
            <a:spAutoFit/>
          </a:bodyPr>
          <a:lstStyle/>
          <a:p>
            <a:pPr algn="ctr"/>
            <a:r>
              <a:rPr lang="en-US" sz="1600" b="1" dirty="0">
                <a:solidFill>
                  <a:schemeClr val="bg2"/>
                </a:solidFill>
              </a:rPr>
              <a:t>Section A </a:t>
            </a:r>
            <a:r>
              <a:rPr lang="en-US" sz="1600" dirty="0">
                <a:solidFill>
                  <a:schemeClr val="bg2"/>
                </a:solidFill>
              </a:rPr>
              <a:t>= Code status</a:t>
            </a:r>
          </a:p>
          <a:p>
            <a:pPr algn="ctr"/>
            <a:endParaRPr lang="en-US" sz="1600" dirty="0">
              <a:solidFill>
                <a:schemeClr val="bg2"/>
              </a:solidFill>
            </a:endParaRPr>
          </a:p>
          <a:p>
            <a:pPr algn="ctr"/>
            <a:r>
              <a:rPr lang="en-US" sz="1600" b="1" dirty="0">
                <a:solidFill>
                  <a:schemeClr val="bg2"/>
                </a:solidFill>
              </a:rPr>
              <a:t>Section B </a:t>
            </a:r>
            <a:r>
              <a:rPr lang="en-US" sz="1600" dirty="0">
                <a:solidFill>
                  <a:schemeClr val="bg2"/>
                </a:solidFill>
              </a:rPr>
              <a:t>= Level of acceptable medical intervention (N.B. If patient selects attempt resuscitation in section A, MUST choose Full Treatment in section B to make it valid</a:t>
            </a:r>
          </a:p>
          <a:p>
            <a:pPr algn="ctr"/>
            <a:endParaRPr lang="en-US" sz="1600" dirty="0">
              <a:solidFill>
                <a:schemeClr val="bg2"/>
              </a:solidFill>
            </a:endParaRPr>
          </a:p>
          <a:p>
            <a:pPr algn="ctr"/>
            <a:r>
              <a:rPr lang="en-US" sz="1600" b="1" dirty="0">
                <a:solidFill>
                  <a:schemeClr val="bg2"/>
                </a:solidFill>
              </a:rPr>
              <a:t>Section C </a:t>
            </a:r>
            <a:r>
              <a:rPr lang="en-US" sz="1600" dirty="0">
                <a:solidFill>
                  <a:schemeClr val="bg2"/>
                </a:solidFill>
              </a:rPr>
              <a:t>= Preferences regarding artificially administered nutrition</a:t>
            </a:r>
          </a:p>
        </p:txBody>
      </p:sp>
      <p:sp>
        <p:nvSpPr>
          <p:cNvPr id="16" name="TextBox 15">
            <a:extLst>
              <a:ext uri="{FF2B5EF4-FFF2-40B4-BE49-F238E27FC236}">
                <a16:creationId xmlns:a16="http://schemas.microsoft.com/office/drawing/2014/main" id="{029EF267-04FA-EB46-A136-B632244DB0C0}"/>
              </a:ext>
            </a:extLst>
          </p:cNvPr>
          <p:cNvSpPr txBox="1"/>
          <p:nvPr/>
        </p:nvSpPr>
        <p:spPr>
          <a:xfrm>
            <a:off x="442913" y="4886325"/>
            <a:ext cx="184731" cy="307777"/>
          </a:xfrm>
          <a:prstGeom prst="rect">
            <a:avLst/>
          </a:prstGeom>
          <a:noFill/>
        </p:spPr>
        <p:txBody>
          <a:bodyPr wrap="none" rtlCol="0">
            <a:spAutoFit/>
          </a:bodyPr>
          <a:lstStyle/>
          <a:p>
            <a:pPr algn="l"/>
            <a:endParaRPr lang="en-US" sz="1400" dirty="0" err="1">
              <a:solidFill>
                <a:schemeClr val="accent2"/>
              </a:solidFill>
            </a:endParaRPr>
          </a:p>
        </p:txBody>
      </p:sp>
      <p:sp>
        <p:nvSpPr>
          <p:cNvPr id="17" name="TextBox 16">
            <a:extLst>
              <a:ext uri="{FF2B5EF4-FFF2-40B4-BE49-F238E27FC236}">
                <a16:creationId xmlns:a16="http://schemas.microsoft.com/office/drawing/2014/main" id="{1227182B-0586-BF43-AD2B-7646FCEF6ED1}"/>
              </a:ext>
            </a:extLst>
          </p:cNvPr>
          <p:cNvSpPr txBox="1"/>
          <p:nvPr/>
        </p:nvSpPr>
        <p:spPr>
          <a:xfrm>
            <a:off x="942975" y="4857750"/>
            <a:ext cx="184731" cy="307777"/>
          </a:xfrm>
          <a:prstGeom prst="rect">
            <a:avLst/>
          </a:prstGeom>
          <a:noFill/>
        </p:spPr>
        <p:txBody>
          <a:bodyPr wrap="none" rtlCol="0">
            <a:spAutoFit/>
          </a:bodyPr>
          <a:lstStyle/>
          <a:p>
            <a:pPr algn="l"/>
            <a:endParaRPr lang="en-US" sz="1400" dirty="0" err="1">
              <a:solidFill>
                <a:schemeClr val="accent2"/>
              </a:solidFill>
            </a:endParaRPr>
          </a:p>
        </p:txBody>
      </p:sp>
      <p:pic>
        <p:nvPicPr>
          <p:cNvPr id="6" name="Recorded Sound">
            <a:hlinkClick r:id="" action="ppaction://media"/>
            <a:extLst>
              <a:ext uri="{FF2B5EF4-FFF2-40B4-BE49-F238E27FC236}">
                <a16:creationId xmlns:a16="http://schemas.microsoft.com/office/drawing/2014/main" id="{CD2D08B3-BB9A-394E-9F26-4D25ADE781F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16875" y="-31615"/>
            <a:ext cx="812800" cy="812800"/>
          </a:xfrm>
          <a:prstGeom prst="rect">
            <a:avLst/>
          </a:prstGeom>
        </p:spPr>
      </p:pic>
      <p:sp>
        <p:nvSpPr>
          <p:cNvPr id="11" name="TextBox 10">
            <a:extLst>
              <a:ext uri="{FF2B5EF4-FFF2-40B4-BE49-F238E27FC236}">
                <a16:creationId xmlns:a16="http://schemas.microsoft.com/office/drawing/2014/main" id="{43B37F6E-4699-7842-B357-0FEEFF965CAA}"/>
              </a:ext>
            </a:extLst>
          </p:cNvPr>
          <p:cNvSpPr txBox="1"/>
          <p:nvPr/>
        </p:nvSpPr>
        <p:spPr>
          <a:xfrm>
            <a:off x="6842003" y="269372"/>
            <a:ext cx="1174872" cy="461665"/>
          </a:xfrm>
          <a:prstGeom prst="rect">
            <a:avLst/>
          </a:prstGeom>
          <a:noFill/>
        </p:spPr>
        <p:txBody>
          <a:bodyPr wrap="square" rtlCol="0">
            <a:spAutoFit/>
          </a:bodyPr>
          <a:lstStyle/>
          <a:p>
            <a:pPr algn="ctr"/>
            <a:r>
              <a:rPr lang="en-US" sz="1200" dirty="0">
                <a:solidFill>
                  <a:schemeClr val="bg2"/>
                </a:solidFill>
              </a:rPr>
              <a:t>Click here for narration</a:t>
            </a:r>
          </a:p>
        </p:txBody>
      </p:sp>
    </p:spTree>
    <p:extLst>
      <p:ext uri="{BB962C8B-B14F-4D97-AF65-F5344CB8AC3E}">
        <p14:creationId xmlns:p14="http://schemas.microsoft.com/office/powerpoint/2010/main" val="424058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35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8D1B28C-D533-7E48-9095-16F9F372200A}"/>
              </a:ext>
            </a:extLst>
          </p:cNvPr>
          <p:cNvSpPr>
            <a:spLocks noGrp="1"/>
          </p:cNvSpPr>
          <p:nvPr>
            <p:ph type="title"/>
          </p:nvPr>
        </p:nvSpPr>
        <p:spPr/>
        <p:txBody>
          <a:bodyPr/>
          <a:lstStyle/>
          <a:p>
            <a:pPr algn="ctr"/>
            <a:r>
              <a:rPr lang="en-US" dirty="0"/>
              <a:t>Advance Directive vs POLST</a:t>
            </a:r>
          </a:p>
        </p:txBody>
      </p:sp>
      <p:sp>
        <p:nvSpPr>
          <p:cNvPr id="7" name="Content Placeholder 6">
            <a:extLst>
              <a:ext uri="{FF2B5EF4-FFF2-40B4-BE49-F238E27FC236}">
                <a16:creationId xmlns:a16="http://schemas.microsoft.com/office/drawing/2014/main" id="{F9100E06-3537-DF46-A1D3-5792CC8EB5C1}"/>
              </a:ext>
            </a:extLst>
          </p:cNvPr>
          <p:cNvSpPr>
            <a:spLocks noGrp="1"/>
          </p:cNvSpPr>
          <p:nvPr>
            <p:ph idx="1"/>
          </p:nvPr>
        </p:nvSpPr>
        <p:spPr/>
        <p:txBody>
          <a:bodyPr/>
          <a:lstStyle/>
          <a:p>
            <a:endParaRPr lang="en-US"/>
          </a:p>
        </p:txBody>
      </p:sp>
      <p:sp>
        <p:nvSpPr>
          <p:cNvPr id="5" name="Slide Number Placeholder 4">
            <a:extLst>
              <a:ext uri="{FF2B5EF4-FFF2-40B4-BE49-F238E27FC236}">
                <a16:creationId xmlns:a16="http://schemas.microsoft.com/office/drawing/2014/main" id="{9EF5C237-AB72-4640-BD4E-8A267AAE7B1F}"/>
              </a:ext>
            </a:extLst>
          </p:cNvPr>
          <p:cNvSpPr>
            <a:spLocks noGrp="1"/>
          </p:cNvSpPr>
          <p:nvPr>
            <p:ph type="sldNum" sz="quarter" idx="12"/>
          </p:nvPr>
        </p:nvSpPr>
        <p:spPr/>
        <p:txBody>
          <a:bodyPr/>
          <a:lstStyle/>
          <a:p>
            <a:fld id="{5339919A-1AF4-8143-B305-C972D12AEE0C}" type="slidenum">
              <a:rPr lang="en-US" smtClean="0"/>
              <a:t>8</a:t>
            </a:fld>
            <a:endParaRPr lang="en-US"/>
          </a:p>
        </p:txBody>
      </p:sp>
      <p:graphicFrame>
        <p:nvGraphicFramePr>
          <p:cNvPr id="11" name="Table 10">
            <a:extLst>
              <a:ext uri="{FF2B5EF4-FFF2-40B4-BE49-F238E27FC236}">
                <a16:creationId xmlns:a16="http://schemas.microsoft.com/office/drawing/2014/main" id="{F6261276-179E-AF4F-BB2D-57EC1D6B5BB0}"/>
              </a:ext>
            </a:extLst>
          </p:cNvPr>
          <p:cNvGraphicFramePr>
            <a:graphicFrameLocks noGrp="1"/>
          </p:cNvGraphicFramePr>
          <p:nvPr>
            <p:extLst>
              <p:ext uri="{D42A27DB-BD31-4B8C-83A1-F6EECF244321}">
                <p14:modId xmlns:p14="http://schemas.microsoft.com/office/powerpoint/2010/main" val="3803961875"/>
              </p:ext>
            </p:extLst>
          </p:nvPr>
        </p:nvGraphicFramePr>
        <p:xfrm>
          <a:off x="94129" y="1197864"/>
          <a:ext cx="8906997" cy="3519008"/>
        </p:xfrm>
        <a:graphic>
          <a:graphicData uri="http://schemas.openxmlformats.org/drawingml/2006/table">
            <a:tbl>
              <a:tblPr firstRow="1" bandRow="1">
                <a:tableStyleId>{00A15C55-8517-42AA-B614-E9B94910E393}</a:tableStyleId>
              </a:tblPr>
              <a:tblGrid>
                <a:gridCol w="2968999">
                  <a:extLst>
                    <a:ext uri="{9D8B030D-6E8A-4147-A177-3AD203B41FA5}">
                      <a16:colId xmlns:a16="http://schemas.microsoft.com/office/drawing/2014/main" val="2613246852"/>
                    </a:ext>
                  </a:extLst>
                </a:gridCol>
                <a:gridCol w="2968999">
                  <a:extLst>
                    <a:ext uri="{9D8B030D-6E8A-4147-A177-3AD203B41FA5}">
                      <a16:colId xmlns:a16="http://schemas.microsoft.com/office/drawing/2014/main" val="3988507653"/>
                    </a:ext>
                  </a:extLst>
                </a:gridCol>
                <a:gridCol w="2968999">
                  <a:extLst>
                    <a:ext uri="{9D8B030D-6E8A-4147-A177-3AD203B41FA5}">
                      <a16:colId xmlns:a16="http://schemas.microsoft.com/office/drawing/2014/main" val="291033349"/>
                    </a:ext>
                  </a:extLst>
                </a:gridCol>
              </a:tblGrid>
              <a:tr h="419512">
                <a:tc>
                  <a:txBody>
                    <a:bodyPr/>
                    <a:lstStyle/>
                    <a:p>
                      <a:endParaRPr lang="en-US" dirty="0"/>
                    </a:p>
                  </a:txBody>
                  <a:tcPr/>
                </a:tc>
                <a:tc>
                  <a:txBody>
                    <a:bodyPr/>
                    <a:lstStyle/>
                    <a:p>
                      <a:pPr algn="ctr"/>
                      <a:r>
                        <a:rPr lang="en-US" b="1" dirty="0"/>
                        <a:t>ADVANCE DIRECTIVE</a:t>
                      </a:r>
                    </a:p>
                  </a:txBody>
                  <a:tcPr/>
                </a:tc>
                <a:tc>
                  <a:txBody>
                    <a:bodyPr/>
                    <a:lstStyle/>
                    <a:p>
                      <a:pPr algn="ctr"/>
                      <a:r>
                        <a:rPr lang="en-US" dirty="0"/>
                        <a:t>POLST</a:t>
                      </a:r>
                    </a:p>
                  </a:txBody>
                  <a:tcPr/>
                </a:tc>
                <a:extLst>
                  <a:ext uri="{0D108BD9-81ED-4DB2-BD59-A6C34878D82A}">
                    <a16:rowId xmlns:a16="http://schemas.microsoft.com/office/drawing/2014/main" val="2292117070"/>
                  </a:ext>
                </a:extLst>
              </a:tr>
              <a:tr h="801670">
                <a:tc>
                  <a:txBody>
                    <a:bodyPr/>
                    <a:lstStyle/>
                    <a:p>
                      <a:r>
                        <a:rPr lang="en-US" dirty="0"/>
                        <a:t>Who should have one?</a:t>
                      </a:r>
                    </a:p>
                  </a:txBody>
                  <a:tcPr/>
                </a:tc>
                <a:tc>
                  <a:txBody>
                    <a:bodyPr/>
                    <a:lstStyle/>
                    <a:p>
                      <a:pPr algn="ctr"/>
                      <a:r>
                        <a:rPr lang="en-US" b="0" dirty="0"/>
                        <a:t>Appropriate for all adults over 18</a:t>
                      </a:r>
                    </a:p>
                  </a:txBody>
                  <a:tcPr/>
                </a:tc>
                <a:tc>
                  <a:txBody>
                    <a:bodyPr/>
                    <a:lstStyle/>
                    <a:p>
                      <a:pPr algn="ctr"/>
                      <a:r>
                        <a:rPr lang="en-US" dirty="0"/>
                        <a:t>Only appropriate for those with a serious, life-limiting illness</a:t>
                      </a:r>
                    </a:p>
                  </a:txBody>
                  <a:tcPr/>
                </a:tc>
                <a:extLst>
                  <a:ext uri="{0D108BD9-81ED-4DB2-BD59-A6C34878D82A}">
                    <a16:rowId xmlns:a16="http://schemas.microsoft.com/office/drawing/2014/main" val="1609695096"/>
                  </a:ext>
                </a:extLst>
              </a:tr>
              <a:tr h="1499898">
                <a:tc>
                  <a:txBody>
                    <a:bodyPr/>
                    <a:lstStyle/>
                    <a:p>
                      <a:r>
                        <a:rPr lang="en-US" dirty="0"/>
                        <a:t>What is included?</a:t>
                      </a:r>
                    </a:p>
                  </a:txBody>
                  <a:tcPr/>
                </a:tc>
                <a:tc>
                  <a:txBody>
                    <a:bodyPr/>
                    <a:lstStyle/>
                    <a:p>
                      <a:pPr algn="ctr"/>
                      <a:r>
                        <a:rPr lang="en-US" b="0" dirty="0"/>
                        <a:t>Includes designation of health care agent and guidance on healthcare decisions</a:t>
                      </a:r>
                    </a:p>
                  </a:txBody>
                  <a:tcPr/>
                </a:tc>
                <a:tc>
                  <a:txBody>
                    <a:bodyPr/>
                    <a:lstStyle/>
                    <a:p>
                      <a:pPr algn="ctr"/>
                      <a:r>
                        <a:rPr lang="en-US" dirty="0"/>
                        <a:t>California POLST includes medical orders for resuscitation, level of medical intervention, and artificially administered nutrition</a:t>
                      </a:r>
                    </a:p>
                  </a:txBody>
                  <a:tcPr/>
                </a:tc>
                <a:extLst>
                  <a:ext uri="{0D108BD9-81ED-4DB2-BD59-A6C34878D82A}">
                    <a16:rowId xmlns:a16="http://schemas.microsoft.com/office/drawing/2014/main" val="393771936"/>
                  </a:ext>
                </a:extLst>
              </a:tr>
              <a:tr h="797928">
                <a:tc>
                  <a:txBody>
                    <a:bodyPr/>
                    <a:lstStyle/>
                    <a:p>
                      <a:r>
                        <a:rPr lang="en-US" dirty="0"/>
                        <a:t>How is it legalized?</a:t>
                      </a:r>
                    </a:p>
                  </a:txBody>
                  <a:tcPr/>
                </a:tc>
                <a:tc>
                  <a:txBody>
                    <a:bodyPr/>
                    <a:lstStyle/>
                    <a:p>
                      <a:pPr algn="ctr"/>
                      <a:r>
                        <a:rPr lang="en-US" b="0" dirty="0"/>
                        <a:t>Either by notary or two person witness</a:t>
                      </a:r>
                    </a:p>
                  </a:txBody>
                  <a:tcPr/>
                </a:tc>
                <a:tc>
                  <a:txBody>
                    <a:bodyPr/>
                    <a:lstStyle/>
                    <a:p>
                      <a:pPr algn="ctr"/>
                      <a:r>
                        <a:rPr lang="en-US" dirty="0"/>
                        <a:t>Requires physician/APP signature AND signature from patient or their decision maker</a:t>
                      </a:r>
                    </a:p>
                  </a:txBody>
                  <a:tcPr/>
                </a:tc>
                <a:extLst>
                  <a:ext uri="{0D108BD9-81ED-4DB2-BD59-A6C34878D82A}">
                    <a16:rowId xmlns:a16="http://schemas.microsoft.com/office/drawing/2014/main" val="207838080"/>
                  </a:ext>
                </a:extLst>
              </a:tr>
            </a:tbl>
          </a:graphicData>
        </a:graphic>
      </p:graphicFrame>
      <p:sp>
        <p:nvSpPr>
          <p:cNvPr id="8" name="TextBox 7">
            <a:extLst>
              <a:ext uri="{FF2B5EF4-FFF2-40B4-BE49-F238E27FC236}">
                <a16:creationId xmlns:a16="http://schemas.microsoft.com/office/drawing/2014/main" id="{1DC5D6C4-6EB5-A047-86E7-49106488954E}"/>
              </a:ext>
            </a:extLst>
          </p:cNvPr>
          <p:cNvSpPr txBox="1"/>
          <p:nvPr/>
        </p:nvSpPr>
        <p:spPr>
          <a:xfrm>
            <a:off x="7090719" y="736199"/>
            <a:ext cx="1174872" cy="461665"/>
          </a:xfrm>
          <a:prstGeom prst="rect">
            <a:avLst/>
          </a:prstGeom>
          <a:noFill/>
        </p:spPr>
        <p:txBody>
          <a:bodyPr wrap="square" rtlCol="0">
            <a:spAutoFit/>
          </a:bodyPr>
          <a:lstStyle/>
          <a:p>
            <a:pPr algn="ctr"/>
            <a:r>
              <a:rPr lang="en-US" sz="1200" dirty="0">
                <a:solidFill>
                  <a:schemeClr val="bg2"/>
                </a:solidFill>
              </a:rPr>
              <a:t>Click here for narration</a:t>
            </a:r>
          </a:p>
        </p:txBody>
      </p:sp>
      <p:pic>
        <p:nvPicPr>
          <p:cNvPr id="3" name="Recorded Sound">
            <a:hlinkClick r:id="" action="ppaction://media"/>
            <a:extLst>
              <a:ext uri="{FF2B5EF4-FFF2-40B4-BE49-F238E27FC236}">
                <a16:creationId xmlns:a16="http://schemas.microsoft.com/office/drawing/2014/main" id="{68C7073B-D60F-C34B-B8D7-AD6F00EE5E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71755" y="38420"/>
            <a:ext cx="812800" cy="812800"/>
          </a:xfrm>
          <a:prstGeom prst="rect">
            <a:avLst/>
          </a:prstGeom>
        </p:spPr>
      </p:pic>
    </p:spTree>
    <p:extLst>
      <p:ext uri="{BB962C8B-B14F-4D97-AF65-F5344CB8AC3E}">
        <p14:creationId xmlns:p14="http://schemas.microsoft.com/office/powerpoint/2010/main" val="4196603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2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6EF50-3D3C-8943-8614-5780D9690559}"/>
              </a:ext>
            </a:extLst>
          </p:cNvPr>
          <p:cNvSpPr>
            <a:spLocks noGrp="1"/>
          </p:cNvSpPr>
          <p:nvPr>
            <p:ph type="title"/>
          </p:nvPr>
        </p:nvSpPr>
        <p:spPr/>
        <p:txBody>
          <a:bodyPr/>
          <a:lstStyle/>
          <a:p>
            <a:pPr algn="ctr"/>
            <a:r>
              <a:rPr lang="en-US" dirty="0"/>
              <a:t>Advance Directives vs POLST</a:t>
            </a:r>
          </a:p>
        </p:txBody>
      </p:sp>
      <p:sp>
        <p:nvSpPr>
          <p:cNvPr id="3" name="Content Placeholder 2">
            <a:extLst>
              <a:ext uri="{FF2B5EF4-FFF2-40B4-BE49-F238E27FC236}">
                <a16:creationId xmlns:a16="http://schemas.microsoft.com/office/drawing/2014/main" id="{C8F36B78-D29C-BB41-93C3-26ED1651B1E0}"/>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4D109A9D-8A62-EC43-9784-26E362C76A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F5C237-AB72-4640-BD4E-8A267AAE7B1F}"/>
              </a:ext>
            </a:extLst>
          </p:cNvPr>
          <p:cNvSpPr>
            <a:spLocks noGrp="1"/>
          </p:cNvSpPr>
          <p:nvPr>
            <p:ph type="sldNum" sz="quarter" idx="12"/>
          </p:nvPr>
        </p:nvSpPr>
        <p:spPr/>
        <p:txBody>
          <a:bodyPr/>
          <a:lstStyle/>
          <a:p>
            <a:fld id="{5339919A-1AF4-8143-B305-C972D12AEE0C}" type="slidenum">
              <a:rPr lang="en-US" smtClean="0"/>
              <a:t>9</a:t>
            </a:fld>
            <a:endParaRPr lang="en-US"/>
          </a:p>
        </p:txBody>
      </p:sp>
      <p:graphicFrame>
        <p:nvGraphicFramePr>
          <p:cNvPr id="11" name="Table 10">
            <a:extLst>
              <a:ext uri="{FF2B5EF4-FFF2-40B4-BE49-F238E27FC236}">
                <a16:creationId xmlns:a16="http://schemas.microsoft.com/office/drawing/2014/main" id="{F6261276-179E-AF4F-BB2D-57EC1D6B5BB0}"/>
              </a:ext>
            </a:extLst>
          </p:cNvPr>
          <p:cNvGraphicFramePr>
            <a:graphicFrameLocks noGrp="1"/>
          </p:cNvGraphicFramePr>
          <p:nvPr>
            <p:extLst>
              <p:ext uri="{D42A27DB-BD31-4B8C-83A1-F6EECF244321}">
                <p14:modId xmlns:p14="http://schemas.microsoft.com/office/powerpoint/2010/main" val="4143275149"/>
              </p:ext>
            </p:extLst>
          </p:nvPr>
        </p:nvGraphicFramePr>
        <p:xfrm>
          <a:off x="128587" y="1087279"/>
          <a:ext cx="8757699" cy="3924628"/>
        </p:xfrm>
        <a:graphic>
          <a:graphicData uri="http://schemas.openxmlformats.org/drawingml/2006/table">
            <a:tbl>
              <a:tblPr firstRow="1" bandRow="1">
                <a:tableStyleId>{00A15C55-8517-42AA-B614-E9B94910E393}</a:tableStyleId>
              </a:tblPr>
              <a:tblGrid>
                <a:gridCol w="2919233">
                  <a:extLst>
                    <a:ext uri="{9D8B030D-6E8A-4147-A177-3AD203B41FA5}">
                      <a16:colId xmlns:a16="http://schemas.microsoft.com/office/drawing/2014/main" val="2613246852"/>
                    </a:ext>
                  </a:extLst>
                </a:gridCol>
                <a:gridCol w="2919233">
                  <a:extLst>
                    <a:ext uri="{9D8B030D-6E8A-4147-A177-3AD203B41FA5}">
                      <a16:colId xmlns:a16="http://schemas.microsoft.com/office/drawing/2014/main" val="3988507653"/>
                    </a:ext>
                  </a:extLst>
                </a:gridCol>
                <a:gridCol w="2919233">
                  <a:extLst>
                    <a:ext uri="{9D8B030D-6E8A-4147-A177-3AD203B41FA5}">
                      <a16:colId xmlns:a16="http://schemas.microsoft.com/office/drawing/2014/main" val="291033349"/>
                    </a:ext>
                  </a:extLst>
                </a:gridCol>
              </a:tblGrid>
              <a:tr h="0">
                <a:tc>
                  <a:txBody>
                    <a:bodyPr/>
                    <a:lstStyle/>
                    <a:p>
                      <a:endParaRPr lang="en-US" dirty="0"/>
                    </a:p>
                  </a:txBody>
                  <a:tcPr/>
                </a:tc>
                <a:tc>
                  <a:txBody>
                    <a:bodyPr/>
                    <a:lstStyle/>
                    <a:p>
                      <a:pPr algn="ctr"/>
                      <a:r>
                        <a:rPr lang="en-US" b="1" dirty="0"/>
                        <a:t>ADVANCE DIRECTIVE</a:t>
                      </a:r>
                    </a:p>
                  </a:txBody>
                  <a:tcPr/>
                </a:tc>
                <a:tc>
                  <a:txBody>
                    <a:bodyPr/>
                    <a:lstStyle/>
                    <a:p>
                      <a:pPr algn="ctr"/>
                      <a:r>
                        <a:rPr lang="en-US" dirty="0"/>
                        <a:t>POLST</a:t>
                      </a:r>
                    </a:p>
                  </a:txBody>
                  <a:tcPr/>
                </a:tc>
                <a:extLst>
                  <a:ext uri="{0D108BD9-81ED-4DB2-BD59-A6C34878D82A}">
                    <a16:rowId xmlns:a16="http://schemas.microsoft.com/office/drawing/2014/main" val="2292117070"/>
                  </a:ext>
                </a:extLst>
              </a:tr>
              <a:tr h="801670">
                <a:tc>
                  <a:txBody>
                    <a:bodyPr/>
                    <a:lstStyle/>
                    <a:p>
                      <a:r>
                        <a:rPr lang="en-US" dirty="0"/>
                        <a:t>Which sections are legally binding?</a:t>
                      </a:r>
                    </a:p>
                  </a:txBody>
                  <a:tcPr/>
                </a:tc>
                <a:tc>
                  <a:txBody>
                    <a:bodyPr/>
                    <a:lstStyle/>
                    <a:p>
                      <a:pPr algn="ctr"/>
                      <a:r>
                        <a:rPr lang="en-US" b="0" dirty="0"/>
                        <a:t>Only designation of health care agent. </a:t>
                      </a:r>
                    </a:p>
                    <a:p>
                      <a:pPr algn="ctr"/>
                      <a:r>
                        <a:rPr lang="en-US" b="0" dirty="0"/>
                        <a:t>Guidance on healthcare decisions is legally recognized, not legally binding and CANNOT be used by EMS</a:t>
                      </a:r>
                    </a:p>
                  </a:txBody>
                  <a:tcPr/>
                </a:tc>
                <a:tc>
                  <a:txBody>
                    <a:bodyPr/>
                    <a:lstStyle/>
                    <a:p>
                      <a:pPr algn="ctr"/>
                      <a:r>
                        <a:rPr lang="en-US" dirty="0"/>
                        <a:t>All sections function as medical orders and CAN be used by EMS</a:t>
                      </a:r>
                    </a:p>
                  </a:txBody>
                  <a:tcPr/>
                </a:tc>
                <a:extLst>
                  <a:ext uri="{0D108BD9-81ED-4DB2-BD59-A6C34878D82A}">
                    <a16:rowId xmlns:a16="http://schemas.microsoft.com/office/drawing/2014/main" val="4129813766"/>
                  </a:ext>
                </a:extLst>
              </a:tr>
              <a:tr h="801670">
                <a:tc>
                  <a:txBody>
                    <a:bodyPr/>
                    <a:lstStyle/>
                    <a:p>
                      <a:r>
                        <a:rPr lang="en-US" dirty="0"/>
                        <a:t>Who can create or change the documentation?</a:t>
                      </a:r>
                    </a:p>
                  </a:txBody>
                  <a:tcPr/>
                </a:tc>
                <a:tc>
                  <a:txBody>
                    <a:bodyPr/>
                    <a:lstStyle/>
                    <a:p>
                      <a:pPr algn="ctr"/>
                      <a:r>
                        <a:rPr lang="en-US" b="0" dirty="0"/>
                        <a:t>Only the individual can create or change the documentation</a:t>
                      </a:r>
                    </a:p>
                  </a:txBody>
                  <a:tcPr/>
                </a:tc>
                <a:tc>
                  <a:txBody>
                    <a:bodyPr/>
                    <a:lstStyle/>
                    <a:p>
                      <a:pPr algn="ctr"/>
                      <a:r>
                        <a:rPr lang="en-US" dirty="0"/>
                        <a:t>Both the individual and their healthcare agent can create, modify, or void a POLST form</a:t>
                      </a:r>
                    </a:p>
                  </a:txBody>
                  <a:tcPr/>
                </a:tc>
                <a:extLst>
                  <a:ext uri="{0D108BD9-81ED-4DB2-BD59-A6C34878D82A}">
                    <a16:rowId xmlns:a16="http://schemas.microsoft.com/office/drawing/2014/main" val="1609695096"/>
                  </a:ext>
                </a:extLst>
              </a:tr>
              <a:tr h="1499898">
                <a:tc>
                  <a:txBody>
                    <a:bodyPr/>
                    <a:lstStyle/>
                    <a:p>
                      <a:r>
                        <a:rPr lang="en-US" dirty="0"/>
                        <a:t>When should it be revised?</a:t>
                      </a:r>
                    </a:p>
                  </a:txBody>
                  <a:tcPr/>
                </a:tc>
                <a:tc>
                  <a:txBody>
                    <a:bodyPr/>
                    <a:lstStyle/>
                    <a:p>
                      <a:pPr algn="ctr"/>
                      <a:r>
                        <a:rPr lang="en-US" b="0" dirty="0"/>
                        <a:t>Reviewed and updated if appropriate at least once e year or when a significant life even occurs, especially with major changes in the patient’s health</a:t>
                      </a:r>
                    </a:p>
                  </a:txBody>
                  <a:tcPr/>
                </a:tc>
                <a:tc>
                  <a:txBody>
                    <a:bodyPr/>
                    <a:lstStyle/>
                    <a:p>
                      <a:pPr algn="ctr"/>
                      <a:r>
                        <a:rPr lang="en-US" dirty="0"/>
                        <a:t>Revise if there are changes to preferences or tolerable burdens (e.g. change from full code to DNAR)</a:t>
                      </a:r>
                    </a:p>
                  </a:txBody>
                  <a:tcPr/>
                </a:tc>
                <a:extLst>
                  <a:ext uri="{0D108BD9-81ED-4DB2-BD59-A6C34878D82A}">
                    <a16:rowId xmlns:a16="http://schemas.microsoft.com/office/drawing/2014/main" val="393771936"/>
                  </a:ext>
                </a:extLst>
              </a:tr>
            </a:tbl>
          </a:graphicData>
        </a:graphic>
      </p:graphicFrame>
      <p:sp>
        <p:nvSpPr>
          <p:cNvPr id="8" name="TextBox 7">
            <a:extLst>
              <a:ext uri="{FF2B5EF4-FFF2-40B4-BE49-F238E27FC236}">
                <a16:creationId xmlns:a16="http://schemas.microsoft.com/office/drawing/2014/main" id="{8542CBF2-F0B2-7E4D-A051-80CAE09FA0C9}"/>
              </a:ext>
            </a:extLst>
          </p:cNvPr>
          <p:cNvSpPr txBox="1"/>
          <p:nvPr/>
        </p:nvSpPr>
        <p:spPr>
          <a:xfrm>
            <a:off x="7239828" y="680399"/>
            <a:ext cx="1174872" cy="461665"/>
          </a:xfrm>
          <a:prstGeom prst="rect">
            <a:avLst/>
          </a:prstGeom>
          <a:noFill/>
        </p:spPr>
        <p:txBody>
          <a:bodyPr wrap="square" rtlCol="0">
            <a:spAutoFit/>
          </a:bodyPr>
          <a:lstStyle/>
          <a:p>
            <a:pPr algn="ctr"/>
            <a:r>
              <a:rPr lang="en-US" sz="1200" dirty="0">
                <a:solidFill>
                  <a:schemeClr val="bg2"/>
                </a:solidFill>
              </a:rPr>
              <a:t>Click here for narration</a:t>
            </a:r>
          </a:p>
        </p:txBody>
      </p:sp>
      <p:pic>
        <p:nvPicPr>
          <p:cNvPr id="9" name="Recorded Sound">
            <a:hlinkClick r:id="" action="ppaction://media"/>
            <a:extLst>
              <a:ext uri="{FF2B5EF4-FFF2-40B4-BE49-F238E27FC236}">
                <a16:creationId xmlns:a16="http://schemas.microsoft.com/office/drawing/2014/main" id="{0C1A2791-C926-3E45-96E3-47A14D04D9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31943" y="9220"/>
            <a:ext cx="812800" cy="812800"/>
          </a:xfrm>
          <a:prstGeom prst="rect">
            <a:avLst/>
          </a:prstGeom>
        </p:spPr>
      </p:pic>
    </p:spTree>
    <p:extLst>
      <p:ext uri="{BB962C8B-B14F-4D97-AF65-F5344CB8AC3E}">
        <p14:creationId xmlns:p14="http://schemas.microsoft.com/office/powerpoint/2010/main" val="3184624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1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D073F-52E8-1B49-8B75-CAF1C6723886}"/>
              </a:ext>
            </a:extLst>
          </p:cNvPr>
          <p:cNvSpPr>
            <a:spLocks noGrp="1"/>
          </p:cNvSpPr>
          <p:nvPr>
            <p:ph type="title"/>
          </p:nvPr>
        </p:nvSpPr>
        <p:spPr/>
        <p:txBody>
          <a:bodyPr/>
          <a:lstStyle/>
          <a:p>
            <a:r>
              <a:rPr lang="en-US" dirty="0"/>
              <a:t>Billing for Advance Care Planning </a:t>
            </a:r>
          </a:p>
        </p:txBody>
      </p:sp>
      <p:sp>
        <p:nvSpPr>
          <p:cNvPr id="6" name="Content Placeholder 5">
            <a:extLst>
              <a:ext uri="{FF2B5EF4-FFF2-40B4-BE49-F238E27FC236}">
                <a16:creationId xmlns:a16="http://schemas.microsoft.com/office/drawing/2014/main" id="{409E3C16-5FD6-8E4B-9F2A-24E69B85C547}"/>
              </a:ext>
            </a:extLst>
          </p:cNvPr>
          <p:cNvSpPr>
            <a:spLocks noGrp="1"/>
          </p:cNvSpPr>
          <p:nvPr>
            <p:ph idx="1"/>
          </p:nvPr>
        </p:nvSpPr>
        <p:spPr/>
        <p:txBody>
          <a:bodyPr/>
          <a:lstStyle/>
          <a:p>
            <a:r>
              <a:rPr lang="en-US" b="0" dirty="0"/>
              <a:t>Medicare definition: “Care you would want to receive if you became unable to speak for yourself including the explanation and discussion of advance directives”</a:t>
            </a:r>
          </a:p>
          <a:p>
            <a:r>
              <a:rPr lang="en-US" b="0" dirty="0"/>
              <a:t>Document content of conversation, who was present, including the patient, and total time in minutes including start and end times</a:t>
            </a:r>
          </a:p>
          <a:p>
            <a:endParaRPr lang="en-US" b="0" dirty="0"/>
          </a:p>
          <a:p>
            <a:pPr algn="ctr"/>
            <a:r>
              <a:rPr lang="en-US" dirty="0"/>
              <a:t>No limit to number of times the code may be billed for the patient, as long as documentation demonstrates repeated discussions are associated with a change in health status or directive</a:t>
            </a:r>
          </a:p>
          <a:p>
            <a:endParaRPr lang="en-US" dirty="0"/>
          </a:p>
        </p:txBody>
      </p:sp>
      <p:sp>
        <p:nvSpPr>
          <p:cNvPr id="4" name="Footer Placeholder 3">
            <a:extLst>
              <a:ext uri="{FF2B5EF4-FFF2-40B4-BE49-F238E27FC236}">
                <a16:creationId xmlns:a16="http://schemas.microsoft.com/office/drawing/2014/main" id="{B278CDB0-0317-304F-B7D3-2F4EF895C6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A58079-4250-7D47-9FF6-DE6709E137C8}"/>
              </a:ext>
            </a:extLst>
          </p:cNvPr>
          <p:cNvSpPr>
            <a:spLocks noGrp="1"/>
          </p:cNvSpPr>
          <p:nvPr>
            <p:ph type="sldNum" sz="quarter" idx="12"/>
          </p:nvPr>
        </p:nvSpPr>
        <p:spPr/>
        <p:txBody>
          <a:bodyPr/>
          <a:lstStyle/>
          <a:p>
            <a:fld id="{5339919A-1AF4-8143-B305-C972D12AEE0C}" type="slidenum">
              <a:rPr lang="en-US" smtClean="0"/>
              <a:t>10</a:t>
            </a:fld>
            <a:endParaRPr lang="en-US"/>
          </a:p>
        </p:txBody>
      </p:sp>
      <p:sp>
        <p:nvSpPr>
          <p:cNvPr id="7" name="TextBox 6">
            <a:extLst>
              <a:ext uri="{FF2B5EF4-FFF2-40B4-BE49-F238E27FC236}">
                <a16:creationId xmlns:a16="http://schemas.microsoft.com/office/drawing/2014/main" id="{2B6E2777-2596-6B44-8C34-9F8649EAA5E4}"/>
              </a:ext>
            </a:extLst>
          </p:cNvPr>
          <p:cNvSpPr txBox="1"/>
          <p:nvPr/>
        </p:nvSpPr>
        <p:spPr>
          <a:xfrm>
            <a:off x="7013057" y="873870"/>
            <a:ext cx="1174872" cy="461665"/>
          </a:xfrm>
          <a:prstGeom prst="rect">
            <a:avLst/>
          </a:prstGeom>
          <a:noFill/>
        </p:spPr>
        <p:txBody>
          <a:bodyPr wrap="square" rtlCol="0">
            <a:spAutoFit/>
          </a:bodyPr>
          <a:lstStyle/>
          <a:p>
            <a:pPr algn="ctr"/>
            <a:r>
              <a:rPr lang="en-US" sz="1200" dirty="0">
                <a:solidFill>
                  <a:schemeClr val="bg2"/>
                </a:solidFill>
              </a:rPr>
              <a:t>Click here for narration</a:t>
            </a:r>
          </a:p>
        </p:txBody>
      </p:sp>
      <p:pic>
        <p:nvPicPr>
          <p:cNvPr id="8" name="Recorded Sound">
            <a:hlinkClick r:id="" action="ppaction://media"/>
            <a:extLst>
              <a:ext uri="{FF2B5EF4-FFF2-40B4-BE49-F238E27FC236}">
                <a16:creationId xmlns:a16="http://schemas.microsoft.com/office/drawing/2014/main" id="{C472584A-2818-8A46-9CF7-80C2DF3279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52614" y="65185"/>
            <a:ext cx="812800" cy="812800"/>
          </a:xfrm>
          <a:prstGeom prst="rect">
            <a:avLst/>
          </a:prstGeom>
        </p:spPr>
      </p:pic>
    </p:spTree>
    <p:extLst>
      <p:ext uri="{BB962C8B-B14F-4D97-AF65-F5344CB8AC3E}">
        <p14:creationId xmlns:p14="http://schemas.microsoft.com/office/powerpoint/2010/main" val="150912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0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D073F-52E8-1B49-8B75-CAF1C6723886}"/>
              </a:ext>
            </a:extLst>
          </p:cNvPr>
          <p:cNvSpPr>
            <a:spLocks noGrp="1"/>
          </p:cNvSpPr>
          <p:nvPr>
            <p:ph type="title"/>
          </p:nvPr>
        </p:nvSpPr>
        <p:spPr/>
        <p:txBody>
          <a:bodyPr/>
          <a:lstStyle/>
          <a:p>
            <a:r>
              <a:rPr lang="en-US" dirty="0"/>
              <a:t>ACP Billing Codes</a:t>
            </a:r>
          </a:p>
        </p:txBody>
      </p:sp>
      <p:sp>
        <p:nvSpPr>
          <p:cNvPr id="4" name="Footer Placeholder 3">
            <a:extLst>
              <a:ext uri="{FF2B5EF4-FFF2-40B4-BE49-F238E27FC236}">
                <a16:creationId xmlns:a16="http://schemas.microsoft.com/office/drawing/2014/main" id="{B278CDB0-0317-304F-B7D3-2F4EF895C6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A58079-4250-7D47-9FF6-DE6709E137C8}"/>
              </a:ext>
            </a:extLst>
          </p:cNvPr>
          <p:cNvSpPr>
            <a:spLocks noGrp="1"/>
          </p:cNvSpPr>
          <p:nvPr>
            <p:ph type="sldNum" sz="quarter" idx="12"/>
          </p:nvPr>
        </p:nvSpPr>
        <p:spPr/>
        <p:txBody>
          <a:bodyPr/>
          <a:lstStyle/>
          <a:p>
            <a:fld id="{5339919A-1AF4-8143-B305-C972D12AEE0C}" type="slidenum">
              <a:rPr lang="en-US" smtClean="0"/>
              <a:t>11</a:t>
            </a:fld>
            <a:endParaRPr lang="en-US"/>
          </a:p>
        </p:txBody>
      </p:sp>
      <p:graphicFrame>
        <p:nvGraphicFramePr>
          <p:cNvPr id="7" name="Table 6">
            <a:extLst>
              <a:ext uri="{FF2B5EF4-FFF2-40B4-BE49-F238E27FC236}">
                <a16:creationId xmlns:a16="http://schemas.microsoft.com/office/drawing/2014/main" id="{1CF80AB9-9816-7A43-A56C-755131DAA997}"/>
              </a:ext>
            </a:extLst>
          </p:cNvPr>
          <p:cNvGraphicFramePr>
            <a:graphicFrameLocks noGrp="1"/>
          </p:cNvGraphicFramePr>
          <p:nvPr>
            <p:extLst>
              <p:ext uri="{D42A27DB-BD31-4B8C-83A1-F6EECF244321}">
                <p14:modId xmlns:p14="http://schemas.microsoft.com/office/powerpoint/2010/main" val="511725627"/>
              </p:ext>
            </p:extLst>
          </p:nvPr>
        </p:nvGraphicFramePr>
        <p:xfrm>
          <a:off x="628650" y="1360418"/>
          <a:ext cx="8017592" cy="2255515"/>
        </p:xfrm>
        <a:graphic>
          <a:graphicData uri="http://schemas.openxmlformats.org/drawingml/2006/table">
            <a:tbl>
              <a:tblPr firstRow="1" bandRow="1">
                <a:tableStyleId>{5C22544A-7EE6-4342-B048-85BDC9FD1C3A}</a:tableStyleId>
              </a:tblPr>
              <a:tblGrid>
                <a:gridCol w="1444865">
                  <a:extLst>
                    <a:ext uri="{9D8B030D-6E8A-4147-A177-3AD203B41FA5}">
                      <a16:colId xmlns:a16="http://schemas.microsoft.com/office/drawing/2014/main" val="20000"/>
                    </a:ext>
                  </a:extLst>
                </a:gridCol>
                <a:gridCol w="2190909">
                  <a:extLst>
                    <a:ext uri="{9D8B030D-6E8A-4147-A177-3AD203B41FA5}">
                      <a16:colId xmlns:a16="http://schemas.microsoft.com/office/drawing/2014/main" val="20001"/>
                    </a:ext>
                  </a:extLst>
                </a:gridCol>
                <a:gridCol w="2190909">
                  <a:extLst>
                    <a:ext uri="{9D8B030D-6E8A-4147-A177-3AD203B41FA5}">
                      <a16:colId xmlns:a16="http://schemas.microsoft.com/office/drawing/2014/main" val="20002"/>
                    </a:ext>
                  </a:extLst>
                </a:gridCol>
                <a:gridCol w="2190909">
                  <a:extLst>
                    <a:ext uri="{9D8B030D-6E8A-4147-A177-3AD203B41FA5}">
                      <a16:colId xmlns:a16="http://schemas.microsoft.com/office/drawing/2014/main" val="20003"/>
                    </a:ext>
                  </a:extLst>
                </a:gridCol>
              </a:tblGrid>
              <a:tr h="838195">
                <a:tc>
                  <a:txBody>
                    <a:bodyPr/>
                    <a:lstStyle/>
                    <a:p>
                      <a:r>
                        <a:rPr lang="en-US" dirty="0"/>
                        <a:t>CPT Code</a:t>
                      </a:r>
                    </a:p>
                  </a:txBody>
                  <a:tcPr/>
                </a:tc>
                <a:tc>
                  <a:txBody>
                    <a:bodyPr/>
                    <a:lstStyle/>
                    <a:p>
                      <a:r>
                        <a:rPr lang="en-US" dirty="0"/>
                        <a:t>Description</a:t>
                      </a:r>
                    </a:p>
                  </a:txBody>
                  <a:tcPr/>
                </a:tc>
                <a:tc>
                  <a:txBody>
                    <a:bodyPr/>
                    <a:lstStyle/>
                    <a:p>
                      <a:r>
                        <a:rPr lang="en-US" dirty="0"/>
                        <a:t>Time based coding thresholds</a:t>
                      </a:r>
                    </a:p>
                  </a:txBody>
                  <a:tcPr/>
                </a:tc>
                <a:tc>
                  <a:txBody>
                    <a:bodyPr/>
                    <a:lstStyle/>
                    <a:p>
                      <a:r>
                        <a:rPr lang="en-US" dirty="0"/>
                        <a:t>RVU</a:t>
                      </a:r>
                    </a:p>
                  </a:txBody>
                  <a:tcPr/>
                </a:tc>
                <a:extLst>
                  <a:ext uri="{0D108BD9-81ED-4DB2-BD59-A6C34878D82A}">
                    <a16:rowId xmlns:a16="http://schemas.microsoft.com/office/drawing/2014/main" val="10000"/>
                  </a:ext>
                </a:extLst>
              </a:tr>
              <a:tr h="370840">
                <a:tc>
                  <a:txBody>
                    <a:bodyPr/>
                    <a:lstStyle/>
                    <a:p>
                      <a:r>
                        <a:rPr lang="en-US" dirty="0"/>
                        <a:t>99497</a:t>
                      </a:r>
                    </a:p>
                  </a:txBody>
                  <a:tcPr/>
                </a:tc>
                <a:tc>
                  <a:txBody>
                    <a:bodyPr/>
                    <a:lstStyle/>
                    <a:p>
                      <a:r>
                        <a:rPr lang="en-US" dirty="0"/>
                        <a:t>First 30</a:t>
                      </a:r>
                      <a:r>
                        <a:rPr lang="en-US" baseline="0" dirty="0"/>
                        <a:t> minutes (at least 16 minutes of time spent in ACP)</a:t>
                      </a:r>
                      <a:endParaRPr lang="en-US" dirty="0"/>
                    </a:p>
                  </a:txBody>
                  <a:tcPr/>
                </a:tc>
                <a:tc>
                  <a:txBody>
                    <a:bodyPr/>
                    <a:lstStyle/>
                    <a:p>
                      <a:r>
                        <a:rPr lang="en-US" dirty="0"/>
                        <a:t>16-45 minutes</a:t>
                      </a:r>
                    </a:p>
                  </a:txBody>
                  <a:tcPr/>
                </a:tc>
                <a:tc>
                  <a:txBody>
                    <a:bodyPr/>
                    <a:lstStyle/>
                    <a:p>
                      <a:r>
                        <a:rPr lang="en-US" dirty="0"/>
                        <a:t>1.5</a:t>
                      </a:r>
                    </a:p>
                  </a:txBody>
                  <a:tcPr/>
                </a:tc>
                <a:extLst>
                  <a:ext uri="{0D108BD9-81ED-4DB2-BD59-A6C34878D82A}">
                    <a16:rowId xmlns:a16="http://schemas.microsoft.com/office/drawing/2014/main" val="10001"/>
                  </a:ext>
                </a:extLst>
              </a:tr>
              <a:tr h="370840">
                <a:tc>
                  <a:txBody>
                    <a:bodyPr/>
                    <a:lstStyle/>
                    <a:p>
                      <a:r>
                        <a:rPr lang="en-US" dirty="0"/>
                        <a:t>99498</a:t>
                      </a:r>
                    </a:p>
                  </a:txBody>
                  <a:tcPr/>
                </a:tc>
                <a:tc>
                  <a:txBody>
                    <a:bodyPr/>
                    <a:lstStyle/>
                    <a:p>
                      <a:r>
                        <a:rPr lang="en-US" dirty="0"/>
                        <a:t>Additional 30 minutes (at least 16 minutes beyond first 30 minutes)</a:t>
                      </a:r>
                    </a:p>
                  </a:txBody>
                  <a:tcPr/>
                </a:tc>
                <a:tc>
                  <a:txBody>
                    <a:bodyPr/>
                    <a:lstStyle/>
                    <a:p>
                      <a:r>
                        <a:rPr lang="en-US" dirty="0"/>
                        <a:t>46-75 minutes</a:t>
                      </a:r>
                    </a:p>
                  </a:txBody>
                  <a:tcPr/>
                </a:tc>
                <a:tc>
                  <a:txBody>
                    <a:bodyPr/>
                    <a:lstStyle/>
                    <a:p>
                      <a:r>
                        <a:rPr lang="en-US" dirty="0"/>
                        <a:t>1.4</a:t>
                      </a:r>
                    </a:p>
                  </a:txBody>
                  <a:tcPr/>
                </a:tc>
                <a:extLst>
                  <a:ext uri="{0D108BD9-81ED-4DB2-BD59-A6C34878D82A}">
                    <a16:rowId xmlns:a16="http://schemas.microsoft.com/office/drawing/2014/main" val="10002"/>
                  </a:ext>
                </a:extLst>
              </a:tr>
            </a:tbl>
          </a:graphicData>
        </a:graphic>
      </p:graphicFrame>
      <p:sp>
        <p:nvSpPr>
          <p:cNvPr id="8" name="TextBox 7">
            <a:extLst>
              <a:ext uri="{FF2B5EF4-FFF2-40B4-BE49-F238E27FC236}">
                <a16:creationId xmlns:a16="http://schemas.microsoft.com/office/drawing/2014/main" id="{A8E99FE9-8F03-F841-9948-596BE47C4AFF}"/>
              </a:ext>
            </a:extLst>
          </p:cNvPr>
          <p:cNvSpPr txBox="1"/>
          <p:nvPr/>
        </p:nvSpPr>
        <p:spPr>
          <a:xfrm>
            <a:off x="7005741" y="811217"/>
            <a:ext cx="1174872" cy="461665"/>
          </a:xfrm>
          <a:prstGeom prst="rect">
            <a:avLst/>
          </a:prstGeom>
          <a:noFill/>
        </p:spPr>
        <p:txBody>
          <a:bodyPr wrap="square" rtlCol="0">
            <a:spAutoFit/>
          </a:bodyPr>
          <a:lstStyle/>
          <a:p>
            <a:pPr algn="ctr"/>
            <a:r>
              <a:rPr lang="en-US" sz="1200" dirty="0">
                <a:solidFill>
                  <a:schemeClr val="bg2"/>
                </a:solidFill>
              </a:rPr>
              <a:t>Click here for narration</a:t>
            </a:r>
          </a:p>
        </p:txBody>
      </p:sp>
      <p:pic>
        <p:nvPicPr>
          <p:cNvPr id="6" name="Recorded Sound">
            <a:hlinkClick r:id="" action="ppaction://media"/>
            <a:extLst>
              <a:ext uri="{FF2B5EF4-FFF2-40B4-BE49-F238E27FC236}">
                <a16:creationId xmlns:a16="http://schemas.microsoft.com/office/drawing/2014/main" id="{866437D3-A710-574E-931D-1D5CE777CF6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74560" y="162880"/>
            <a:ext cx="812800" cy="812800"/>
          </a:xfrm>
          <a:prstGeom prst="rect">
            <a:avLst/>
          </a:prstGeom>
        </p:spPr>
      </p:pic>
    </p:spTree>
    <p:extLst>
      <p:ext uri="{BB962C8B-B14F-4D97-AF65-F5344CB8AC3E}">
        <p14:creationId xmlns:p14="http://schemas.microsoft.com/office/powerpoint/2010/main" val="2017405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CA61-60C5-B140-942E-E08DA8ED5346}"/>
              </a:ext>
            </a:extLst>
          </p:cNvPr>
          <p:cNvSpPr>
            <a:spLocks noGrp="1"/>
          </p:cNvSpPr>
          <p:nvPr>
            <p:ph type="title"/>
          </p:nvPr>
        </p:nvSpPr>
        <p:spPr/>
        <p:txBody>
          <a:bodyPr/>
          <a:lstStyle/>
          <a:p>
            <a:r>
              <a:rPr lang="en-US" dirty="0"/>
              <a:t>Meet Susan</a:t>
            </a:r>
          </a:p>
        </p:txBody>
      </p:sp>
      <p:sp>
        <p:nvSpPr>
          <p:cNvPr id="5" name="Slide Number Placeholder 4">
            <a:extLst>
              <a:ext uri="{FF2B5EF4-FFF2-40B4-BE49-F238E27FC236}">
                <a16:creationId xmlns:a16="http://schemas.microsoft.com/office/drawing/2014/main" id="{B9B0210B-CDD8-6341-B33F-0CC78588A673}"/>
              </a:ext>
            </a:extLst>
          </p:cNvPr>
          <p:cNvSpPr>
            <a:spLocks noGrp="1"/>
          </p:cNvSpPr>
          <p:nvPr>
            <p:ph type="sldNum" sz="quarter" idx="12"/>
          </p:nvPr>
        </p:nvSpPr>
        <p:spPr/>
        <p:txBody>
          <a:bodyPr/>
          <a:lstStyle/>
          <a:p>
            <a:fld id="{5339919A-1AF4-8143-B305-C972D12AEE0C}" type="slidenum">
              <a:rPr lang="en-US" smtClean="0"/>
              <a:t>12</a:t>
            </a:fld>
            <a:endParaRPr lang="en-US"/>
          </a:p>
        </p:txBody>
      </p:sp>
      <p:pic>
        <p:nvPicPr>
          <p:cNvPr id="6" name="Picture 5">
            <a:extLst>
              <a:ext uri="{FF2B5EF4-FFF2-40B4-BE49-F238E27FC236}">
                <a16:creationId xmlns:a16="http://schemas.microsoft.com/office/drawing/2014/main" id="{D07FF4E6-9295-1843-8CEC-537E7507D140}"/>
              </a:ext>
            </a:extLst>
          </p:cNvPr>
          <p:cNvPicPr>
            <a:picLocks noChangeAspect="1"/>
          </p:cNvPicPr>
          <p:nvPr/>
        </p:nvPicPr>
        <p:blipFill>
          <a:blip r:embed="rId2"/>
          <a:stretch>
            <a:fillRect/>
          </a:stretch>
        </p:blipFill>
        <p:spPr>
          <a:xfrm>
            <a:off x="628650" y="1309040"/>
            <a:ext cx="2963113" cy="2953853"/>
          </a:xfrm>
          <a:prstGeom prst="rect">
            <a:avLst/>
          </a:prstGeom>
        </p:spPr>
      </p:pic>
      <p:sp>
        <p:nvSpPr>
          <p:cNvPr id="7" name="TextBox 6">
            <a:extLst>
              <a:ext uri="{FF2B5EF4-FFF2-40B4-BE49-F238E27FC236}">
                <a16:creationId xmlns:a16="http://schemas.microsoft.com/office/drawing/2014/main" id="{E27FCC9D-5AAE-5943-B19F-7CE3E39ACA25}"/>
              </a:ext>
            </a:extLst>
          </p:cNvPr>
          <p:cNvSpPr txBox="1"/>
          <p:nvPr/>
        </p:nvSpPr>
        <p:spPr>
          <a:xfrm>
            <a:off x="4176979" y="1309040"/>
            <a:ext cx="3555080" cy="2893100"/>
          </a:xfrm>
          <a:prstGeom prst="rect">
            <a:avLst/>
          </a:prstGeom>
          <a:noFill/>
        </p:spPr>
        <p:txBody>
          <a:bodyPr wrap="square" rtlCol="0">
            <a:spAutoFit/>
          </a:bodyPr>
          <a:lstStyle/>
          <a:p>
            <a:pPr algn="l"/>
            <a:r>
              <a:rPr lang="en-US" sz="1400" dirty="0">
                <a:solidFill>
                  <a:schemeClr val="bg2"/>
                </a:solidFill>
              </a:rPr>
              <a:t>Susan is a 55 y/o woman with advanced heart failure (EF 20%) who has been stable on GDMT.</a:t>
            </a:r>
          </a:p>
          <a:p>
            <a:pPr algn="l"/>
            <a:endParaRPr lang="en-US" sz="1400" dirty="0">
              <a:solidFill>
                <a:schemeClr val="bg2"/>
              </a:solidFill>
            </a:endParaRPr>
          </a:p>
          <a:p>
            <a:pPr algn="l"/>
            <a:r>
              <a:rPr lang="en-US" sz="1400" dirty="0">
                <a:solidFill>
                  <a:schemeClr val="bg2"/>
                </a:solidFill>
              </a:rPr>
              <a:t>She is here for her annual visit</a:t>
            </a:r>
          </a:p>
          <a:p>
            <a:pPr algn="l"/>
            <a:endParaRPr lang="en-US" sz="1400" dirty="0">
              <a:solidFill>
                <a:schemeClr val="bg2"/>
              </a:solidFill>
            </a:endParaRPr>
          </a:p>
          <a:p>
            <a:pPr algn="l"/>
            <a:endParaRPr lang="en-US" sz="1400" dirty="0">
              <a:solidFill>
                <a:schemeClr val="bg2"/>
              </a:solidFill>
            </a:endParaRPr>
          </a:p>
          <a:p>
            <a:pPr algn="l"/>
            <a:r>
              <a:rPr lang="en-US" sz="1400" b="1" dirty="0">
                <a:solidFill>
                  <a:schemeClr val="bg2"/>
                </a:solidFill>
              </a:rPr>
              <a:t>After reviewing her current conditions, you decide to include advance care planning on your visit.</a:t>
            </a:r>
          </a:p>
          <a:p>
            <a:pPr algn="l"/>
            <a:endParaRPr lang="en-US" sz="1400" b="1" dirty="0">
              <a:solidFill>
                <a:schemeClr val="bg2"/>
              </a:solidFill>
            </a:endParaRPr>
          </a:p>
          <a:p>
            <a:pPr algn="l"/>
            <a:r>
              <a:rPr lang="en-US" sz="1400" b="1" dirty="0">
                <a:solidFill>
                  <a:schemeClr val="bg2"/>
                </a:solidFill>
              </a:rPr>
              <a:t>How could you add advance care planning to the agenda?</a:t>
            </a:r>
          </a:p>
        </p:txBody>
      </p:sp>
      <p:grpSp>
        <p:nvGrpSpPr>
          <p:cNvPr id="15" name="Group 14">
            <a:extLst>
              <a:ext uri="{FF2B5EF4-FFF2-40B4-BE49-F238E27FC236}">
                <a16:creationId xmlns:a16="http://schemas.microsoft.com/office/drawing/2014/main" id="{D31704E3-F08D-3D4D-A56B-D12CAC6ACD0D}"/>
              </a:ext>
            </a:extLst>
          </p:cNvPr>
          <p:cNvGrpSpPr/>
          <p:nvPr/>
        </p:nvGrpSpPr>
        <p:grpSpPr>
          <a:xfrm>
            <a:off x="4008730" y="1036433"/>
            <a:ext cx="3723329" cy="3248869"/>
            <a:chOff x="4008730" y="1036433"/>
            <a:chExt cx="3723329" cy="3248869"/>
          </a:xfrm>
        </p:grpSpPr>
        <p:sp>
          <p:nvSpPr>
            <p:cNvPr id="3" name="Rectangle 2">
              <a:extLst>
                <a:ext uri="{FF2B5EF4-FFF2-40B4-BE49-F238E27FC236}">
                  <a16:creationId xmlns:a16="http://schemas.microsoft.com/office/drawing/2014/main" id="{B305F941-173B-9943-B2FC-097773B42897}"/>
                </a:ext>
              </a:extLst>
            </p:cNvPr>
            <p:cNvSpPr/>
            <p:nvPr/>
          </p:nvSpPr>
          <p:spPr>
            <a:xfrm>
              <a:off x="4008730" y="1036433"/>
              <a:ext cx="3723329" cy="3248869"/>
            </a:xfrm>
            <a:prstGeom prst="rect">
              <a:avLst/>
            </a:prstGeom>
            <a:solidFill>
              <a:srgbClr val="3FA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8" name="TextBox 7">
              <a:extLst>
                <a:ext uri="{FF2B5EF4-FFF2-40B4-BE49-F238E27FC236}">
                  <a16:creationId xmlns:a16="http://schemas.microsoft.com/office/drawing/2014/main" id="{0C43021C-82B0-B244-9C7D-35DA723618C0}"/>
                </a:ext>
              </a:extLst>
            </p:cNvPr>
            <p:cNvSpPr txBox="1"/>
            <p:nvPr/>
          </p:nvSpPr>
          <p:spPr>
            <a:xfrm>
              <a:off x="4176979" y="1149795"/>
              <a:ext cx="3406069" cy="2862322"/>
            </a:xfrm>
            <a:prstGeom prst="rect">
              <a:avLst/>
            </a:prstGeom>
            <a:noFill/>
          </p:spPr>
          <p:txBody>
            <a:bodyPr wrap="square" rtlCol="0">
              <a:spAutoFit/>
            </a:bodyPr>
            <a:lstStyle/>
            <a:p>
              <a:pPr algn="ctr"/>
              <a:r>
                <a:rPr lang="en-US" sz="2000" b="1" dirty="0">
                  <a:solidFill>
                    <a:schemeClr val="bg1"/>
                  </a:solidFill>
                </a:rPr>
                <a:t>Response: </a:t>
              </a:r>
              <a:r>
                <a:rPr lang="en-US" sz="2000" dirty="0">
                  <a:solidFill>
                    <a:schemeClr val="bg1"/>
                  </a:solidFill>
                </a:rPr>
                <a:t>I would like to talk together about the future with your health and what matters to you. Would this be okay?</a:t>
              </a:r>
            </a:p>
            <a:p>
              <a:pPr algn="ctr"/>
              <a:r>
                <a:rPr lang="en-US" sz="2000" b="1" dirty="0">
                  <a:solidFill>
                    <a:schemeClr val="bg1"/>
                  </a:solidFill>
                </a:rPr>
                <a:t>Rationale: </a:t>
              </a:r>
              <a:r>
                <a:rPr lang="en-US" sz="2000" dirty="0">
                  <a:solidFill>
                    <a:schemeClr val="bg1"/>
                  </a:solidFill>
                </a:rPr>
                <a:t>Signpost to introduce a new topic and to give your patient a moment to prepare for the shift</a:t>
              </a:r>
              <a:endParaRPr lang="en-US" sz="2000" b="1" dirty="0">
                <a:solidFill>
                  <a:schemeClr val="bg1"/>
                </a:solidFill>
              </a:endParaRPr>
            </a:p>
          </p:txBody>
        </p:sp>
      </p:grpSp>
      <p:pic>
        <p:nvPicPr>
          <p:cNvPr id="12" name="Picture 11">
            <a:extLst>
              <a:ext uri="{FF2B5EF4-FFF2-40B4-BE49-F238E27FC236}">
                <a16:creationId xmlns:a16="http://schemas.microsoft.com/office/drawing/2014/main" id="{37FA4302-34E2-8047-8E40-FE3EC7739DD3}"/>
              </a:ext>
            </a:extLst>
          </p:cNvPr>
          <p:cNvPicPr>
            <a:picLocks noChangeAspect="1"/>
          </p:cNvPicPr>
          <p:nvPr/>
        </p:nvPicPr>
        <p:blipFill>
          <a:blip r:embed="rId3"/>
          <a:stretch>
            <a:fillRect/>
          </a:stretch>
        </p:blipFill>
        <p:spPr>
          <a:xfrm>
            <a:off x="6689598" y="4611873"/>
            <a:ext cx="2454401" cy="518151"/>
          </a:xfrm>
          <a:prstGeom prst="rect">
            <a:avLst/>
          </a:prstGeom>
        </p:spPr>
      </p:pic>
      <p:sp>
        <p:nvSpPr>
          <p:cNvPr id="14" name="TextBox 13">
            <a:extLst>
              <a:ext uri="{FF2B5EF4-FFF2-40B4-BE49-F238E27FC236}">
                <a16:creationId xmlns:a16="http://schemas.microsoft.com/office/drawing/2014/main" id="{756D35EC-0341-AD46-BCBF-BE20EE9446C9}"/>
              </a:ext>
            </a:extLst>
          </p:cNvPr>
          <p:cNvSpPr txBox="1"/>
          <p:nvPr/>
        </p:nvSpPr>
        <p:spPr>
          <a:xfrm>
            <a:off x="2340169" y="4262893"/>
            <a:ext cx="5242879" cy="707886"/>
          </a:xfrm>
          <a:prstGeom prst="rect">
            <a:avLst/>
          </a:prstGeom>
          <a:noFill/>
        </p:spPr>
        <p:txBody>
          <a:bodyPr wrap="square" rtlCol="0">
            <a:spAutoFit/>
          </a:bodyPr>
          <a:lstStyle/>
          <a:p>
            <a:pPr algn="ctr"/>
            <a:r>
              <a:rPr lang="en-US" sz="2000" b="1" dirty="0">
                <a:solidFill>
                  <a:schemeClr val="bg2"/>
                </a:solidFill>
              </a:rPr>
              <a:t>Click to see the suggested response and rationale</a:t>
            </a:r>
          </a:p>
        </p:txBody>
      </p:sp>
    </p:spTree>
    <p:extLst>
      <p:ext uri="{BB962C8B-B14F-4D97-AF65-F5344CB8AC3E}">
        <p14:creationId xmlns:p14="http://schemas.microsoft.com/office/powerpoint/2010/main" val="2144255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581E8-B7DE-EC49-9F85-B8C6220FFDEE}"/>
              </a:ext>
            </a:extLst>
          </p:cNvPr>
          <p:cNvSpPr>
            <a:spLocks noGrp="1"/>
          </p:cNvSpPr>
          <p:nvPr>
            <p:ph type="title"/>
          </p:nvPr>
        </p:nvSpPr>
        <p:spPr/>
        <p:txBody>
          <a:bodyPr/>
          <a:lstStyle/>
          <a:p>
            <a:r>
              <a:rPr lang="en-US" dirty="0"/>
              <a:t>Naming a surrogate decision maker</a:t>
            </a:r>
          </a:p>
        </p:txBody>
      </p:sp>
      <p:sp>
        <p:nvSpPr>
          <p:cNvPr id="4" name="Footer Placeholder 3">
            <a:extLst>
              <a:ext uri="{FF2B5EF4-FFF2-40B4-BE49-F238E27FC236}">
                <a16:creationId xmlns:a16="http://schemas.microsoft.com/office/drawing/2014/main" id="{EDFEC369-4107-954C-9A4C-4BC401F244B9}"/>
              </a:ext>
            </a:extLst>
          </p:cNvPr>
          <p:cNvSpPr>
            <a:spLocks noGrp="1"/>
          </p:cNvSpPr>
          <p:nvPr>
            <p:ph type="ftr" sz="quarter" idx="11"/>
          </p:nvPr>
        </p:nvSpPr>
        <p:spPr>
          <a:xfrm>
            <a:off x="3088532" y="4883317"/>
            <a:ext cx="5862986" cy="273844"/>
          </a:xfrm>
        </p:spPr>
        <p:txBody>
          <a:bodyPr/>
          <a:lstStyle/>
          <a:p>
            <a:r>
              <a:rPr lang="en-US" dirty="0"/>
              <a:t>Adapted from CAPC Training Module: Care Planning</a:t>
            </a:r>
          </a:p>
        </p:txBody>
      </p:sp>
      <p:sp>
        <p:nvSpPr>
          <p:cNvPr id="5" name="Slide Number Placeholder 4">
            <a:extLst>
              <a:ext uri="{FF2B5EF4-FFF2-40B4-BE49-F238E27FC236}">
                <a16:creationId xmlns:a16="http://schemas.microsoft.com/office/drawing/2014/main" id="{70AAF23F-7189-394F-9BFC-1470D3E9FFE9}"/>
              </a:ext>
            </a:extLst>
          </p:cNvPr>
          <p:cNvSpPr>
            <a:spLocks noGrp="1"/>
          </p:cNvSpPr>
          <p:nvPr>
            <p:ph type="sldNum" sz="quarter" idx="12"/>
          </p:nvPr>
        </p:nvSpPr>
        <p:spPr/>
        <p:txBody>
          <a:bodyPr/>
          <a:lstStyle/>
          <a:p>
            <a:fld id="{5339919A-1AF4-8143-B305-C972D12AEE0C}" type="slidenum">
              <a:rPr lang="en-US" smtClean="0"/>
              <a:t>13</a:t>
            </a:fld>
            <a:endParaRPr lang="en-US"/>
          </a:p>
        </p:txBody>
      </p:sp>
      <p:sp>
        <p:nvSpPr>
          <p:cNvPr id="7" name="TextBox 6">
            <a:extLst>
              <a:ext uri="{FF2B5EF4-FFF2-40B4-BE49-F238E27FC236}">
                <a16:creationId xmlns:a16="http://schemas.microsoft.com/office/drawing/2014/main" id="{B3781A42-8E86-A94A-A584-FA11A2B9E795}"/>
              </a:ext>
            </a:extLst>
          </p:cNvPr>
          <p:cNvSpPr txBox="1"/>
          <p:nvPr/>
        </p:nvSpPr>
        <p:spPr>
          <a:xfrm>
            <a:off x="261410" y="1866667"/>
            <a:ext cx="4199382" cy="2554545"/>
          </a:xfrm>
          <a:prstGeom prst="rect">
            <a:avLst/>
          </a:prstGeom>
          <a:noFill/>
        </p:spPr>
        <p:txBody>
          <a:bodyPr wrap="square" rtlCol="0">
            <a:spAutoFit/>
          </a:bodyPr>
          <a:lstStyle/>
          <a:p>
            <a:pPr algn="l"/>
            <a:endParaRPr lang="en-US" sz="2000" dirty="0">
              <a:solidFill>
                <a:schemeClr val="bg2"/>
              </a:solidFill>
            </a:endParaRPr>
          </a:p>
          <a:p>
            <a:pPr algn="l"/>
            <a:r>
              <a:rPr lang="en-US" sz="2000" b="1" dirty="0">
                <a:solidFill>
                  <a:schemeClr val="bg2"/>
                </a:solidFill>
              </a:rPr>
              <a:t>You say</a:t>
            </a:r>
            <a:r>
              <a:rPr lang="en-US" sz="2000" dirty="0">
                <a:solidFill>
                  <a:schemeClr val="bg2"/>
                </a:solidFill>
              </a:rPr>
              <a:t>: One thing I discuss with all of my patients is who they would trust to make medical decisions on their behalf if there were periods of time they couldn’t talk to us directly. Is this something you’ve thought about before?</a:t>
            </a:r>
          </a:p>
        </p:txBody>
      </p:sp>
      <p:sp>
        <p:nvSpPr>
          <p:cNvPr id="10" name="TextBox 9">
            <a:extLst>
              <a:ext uri="{FF2B5EF4-FFF2-40B4-BE49-F238E27FC236}">
                <a16:creationId xmlns:a16="http://schemas.microsoft.com/office/drawing/2014/main" id="{1A94D1B7-1B2F-0242-B6D1-6B6637F2F178}"/>
              </a:ext>
            </a:extLst>
          </p:cNvPr>
          <p:cNvSpPr txBox="1"/>
          <p:nvPr/>
        </p:nvSpPr>
        <p:spPr>
          <a:xfrm>
            <a:off x="628650" y="1028515"/>
            <a:ext cx="7947936" cy="923330"/>
          </a:xfrm>
          <a:prstGeom prst="rect">
            <a:avLst/>
          </a:prstGeom>
          <a:noFill/>
        </p:spPr>
        <p:txBody>
          <a:bodyPr wrap="square" rtlCol="0">
            <a:spAutoFit/>
          </a:bodyPr>
          <a:lstStyle/>
          <a:p>
            <a:pPr algn="ctr"/>
            <a:r>
              <a:rPr lang="en-US" sz="2000" dirty="0">
                <a:solidFill>
                  <a:schemeClr val="bg2"/>
                </a:solidFill>
              </a:rPr>
              <a:t>During the conversation, you bring up the importance of naming a surrogate decision maker.</a:t>
            </a:r>
          </a:p>
          <a:p>
            <a:pPr algn="l"/>
            <a:endParaRPr lang="en-US" sz="1400" dirty="0" err="1">
              <a:solidFill>
                <a:schemeClr val="accent2"/>
              </a:solidFill>
            </a:endParaRPr>
          </a:p>
        </p:txBody>
      </p:sp>
      <p:sp>
        <p:nvSpPr>
          <p:cNvPr id="11" name="TextBox 10">
            <a:extLst>
              <a:ext uri="{FF2B5EF4-FFF2-40B4-BE49-F238E27FC236}">
                <a16:creationId xmlns:a16="http://schemas.microsoft.com/office/drawing/2014/main" id="{8E52BE16-BCA6-AC40-BA7B-AC368F904CD6}"/>
              </a:ext>
            </a:extLst>
          </p:cNvPr>
          <p:cNvSpPr txBox="1"/>
          <p:nvPr/>
        </p:nvSpPr>
        <p:spPr>
          <a:xfrm>
            <a:off x="4944618" y="2128127"/>
            <a:ext cx="4199382" cy="1938992"/>
          </a:xfrm>
          <a:prstGeom prst="rect">
            <a:avLst/>
          </a:prstGeom>
          <a:noFill/>
        </p:spPr>
        <p:txBody>
          <a:bodyPr wrap="square" rtlCol="0">
            <a:spAutoFit/>
          </a:bodyPr>
          <a:lstStyle/>
          <a:p>
            <a:pPr algn="l"/>
            <a:r>
              <a:rPr lang="en-US" sz="2000" b="1" dirty="0">
                <a:solidFill>
                  <a:schemeClr val="bg2"/>
                </a:solidFill>
              </a:rPr>
              <a:t>Susan says</a:t>
            </a:r>
            <a:r>
              <a:rPr lang="en-US" sz="2000" dirty="0">
                <a:solidFill>
                  <a:schemeClr val="bg2"/>
                </a:solidFill>
              </a:rPr>
              <a:t>: I haven’t really thought about it. I’m hoping that it won’t be necessary and if it does, I’ll cross that road when it happens</a:t>
            </a:r>
          </a:p>
          <a:p>
            <a:pPr algn="l"/>
            <a:endParaRPr lang="en-US" sz="2000" dirty="0">
              <a:solidFill>
                <a:schemeClr val="bg2"/>
              </a:solidFill>
            </a:endParaRPr>
          </a:p>
          <a:p>
            <a:pPr algn="l"/>
            <a:r>
              <a:rPr lang="en-US" sz="2000" b="1" dirty="0">
                <a:solidFill>
                  <a:schemeClr val="bg2"/>
                </a:solidFill>
              </a:rPr>
              <a:t>How would you respond?</a:t>
            </a:r>
          </a:p>
        </p:txBody>
      </p:sp>
      <p:grpSp>
        <p:nvGrpSpPr>
          <p:cNvPr id="14" name="Group 13">
            <a:extLst>
              <a:ext uri="{FF2B5EF4-FFF2-40B4-BE49-F238E27FC236}">
                <a16:creationId xmlns:a16="http://schemas.microsoft.com/office/drawing/2014/main" id="{6D28345F-C8EC-1D46-8B42-88EAF10FB319}"/>
              </a:ext>
            </a:extLst>
          </p:cNvPr>
          <p:cNvGrpSpPr/>
          <p:nvPr/>
        </p:nvGrpSpPr>
        <p:grpSpPr>
          <a:xfrm>
            <a:off x="107576" y="1756564"/>
            <a:ext cx="8928847" cy="2782295"/>
            <a:chOff x="94129" y="1866667"/>
            <a:chExt cx="8928847" cy="2782295"/>
          </a:xfrm>
        </p:grpSpPr>
        <p:sp>
          <p:nvSpPr>
            <p:cNvPr id="12" name="Rectangle 11">
              <a:extLst>
                <a:ext uri="{FF2B5EF4-FFF2-40B4-BE49-F238E27FC236}">
                  <a16:creationId xmlns:a16="http://schemas.microsoft.com/office/drawing/2014/main" id="{B6EA0BFB-90F8-7841-A85D-55FA978DEDCB}"/>
                </a:ext>
              </a:extLst>
            </p:cNvPr>
            <p:cNvSpPr/>
            <p:nvPr/>
          </p:nvSpPr>
          <p:spPr>
            <a:xfrm>
              <a:off x="94129" y="1866667"/>
              <a:ext cx="8928847" cy="2782295"/>
            </a:xfrm>
            <a:prstGeom prst="rect">
              <a:avLst/>
            </a:prstGeom>
            <a:solidFill>
              <a:srgbClr val="3FA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13" name="TextBox 12">
              <a:extLst>
                <a:ext uri="{FF2B5EF4-FFF2-40B4-BE49-F238E27FC236}">
                  <a16:creationId xmlns:a16="http://schemas.microsoft.com/office/drawing/2014/main" id="{89594B6B-0D7B-2E42-848F-787BD8E0D054}"/>
                </a:ext>
              </a:extLst>
            </p:cNvPr>
            <p:cNvSpPr txBox="1"/>
            <p:nvPr/>
          </p:nvSpPr>
          <p:spPr>
            <a:xfrm>
              <a:off x="416859" y="2314332"/>
              <a:ext cx="8098491" cy="2246769"/>
            </a:xfrm>
            <a:prstGeom prst="rect">
              <a:avLst/>
            </a:prstGeom>
            <a:noFill/>
          </p:spPr>
          <p:txBody>
            <a:bodyPr wrap="square" rtlCol="0">
              <a:spAutoFit/>
            </a:bodyPr>
            <a:lstStyle/>
            <a:p>
              <a:pPr algn="l"/>
              <a:r>
                <a:rPr lang="en-US" sz="2000" b="1" dirty="0">
                  <a:solidFill>
                    <a:schemeClr val="bg1"/>
                  </a:solidFill>
                </a:rPr>
                <a:t>Response: </a:t>
              </a:r>
              <a:r>
                <a:rPr lang="en-US" sz="2000" dirty="0">
                  <a:solidFill>
                    <a:schemeClr val="bg1"/>
                  </a:solidFill>
                </a:rPr>
                <a:t>I hope you stay well for a long time. That is what I’m hoping for and will continue working towards that goal. AND it sometimes happens that there are periods where people can’t tell us what decisions make sense for them so it is important that we know who you trust to best represent you and to speak on your behalf</a:t>
              </a:r>
            </a:p>
            <a:p>
              <a:r>
                <a:rPr lang="en-US" sz="2000" b="1" dirty="0">
                  <a:solidFill>
                    <a:schemeClr val="bg1"/>
                  </a:solidFill>
                </a:rPr>
                <a:t>Rationale: </a:t>
              </a:r>
              <a:r>
                <a:rPr lang="en-US" sz="2000" dirty="0">
                  <a:solidFill>
                    <a:schemeClr val="bg1"/>
                  </a:solidFill>
                </a:rPr>
                <a:t>Frame conversation as “hope for the best AND plan just in case something happens” </a:t>
              </a:r>
              <a:endParaRPr lang="en-US" sz="2000" b="1" dirty="0">
                <a:solidFill>
                  <a:schemeClr val="bg1"/>
                </a:solidFill>
              </a:endParaRPr>
            </a:p>
          </p:txBody>
        </p:sp>
      </p:grpSp>
      <p:sp>
        <p:nvSpPr>
          <p:cNvPr id="16" name="TextBox 15">
            <a:extLst>
              <a:ext uri="{FF2B5EF4-FFF2-40B4-BE49-F238E27FC236}">
                <a16:creationId xmlns:a16="http://schemas.microsoft.com/office/drawing/2014/main" id="{014C2A51-2EB6-164B-B33E-5B1925FE5551}"/>
              </a:ext>
            </a:extLst>
          </p:cNvPr>
          <p:cNvSpPr txBox="1"/>
          <p:nvPr/>
        </p:nvSpPr>
        <p:spPr>
          <a:xfrm>
            <a:off x="1650406" y="4537852"/>
            <a:ext cx="6280942" cy="400110"/>
          </a:xfrm>
          <a:prstGeom prst="rect">
            <a:avLst/>
          </a:prstGeom>
          <a:noFill/>
        </p:spPr>
        <p:txBody>
          <a:bodyPr wrap="square" rtlCol="0">
            <a:spAutoFit/>
          </a:bodyPr>
          <a:lstStyle/>
          <a:p>
            <a:pPr algn="ctr"/>
            <a:r>
              <a:rPr lang="en-US" sz="2000" b="1" dirty="0">
                <a:solidFill>
                  <a:schemeClr val="bg2"/>
                </a:solidFill>
              </a:rPr>
              <a:t>Click to see the suggested response and rationale</a:t>
            </a:r>
          </a:p>
        </p:txBody>
      </p:sp>
    </p:spTree>
    <p:extLst>
      <p:ext uri="{BB962C8B-B14F-4D97-AF65-F5344CB8AC3E}">
        <p14:creationId xmlns:p14="http://schemas.microsoft.com/office/powerpoint/2010/main" val="257386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581E8-B7DE-EC49-9F85-B8C6220FFDEE}"/>
              </a:ext>
            </a:extLst>
          </p:cNvPr>
          <p:cNvSpPr>
            <a:spLocks noGrp="1"/>
          </p:cNvSpPr>
          <p:nvPr>
            <p:ph type="title"/>
          </p:nvPr>
        </p:nvSpPr>
        <p:spPr/>
        <p:txBody>
          <a:bodyPr/>
          <a:lstStyle/>
          <a:p>
            <a:r>
              <a:rPr lang="en-US" dirty="0"/>
              <a:t>Naming a surrogate decision maker</a:t>
            </a:r>
          </a:p>
        </p:txBody>
      </p:sp>
      <p:sp>
        <p:nvSpPr>
          <p:cNvPr id="4" name="Footer Placeholder 3">
            <a:extLst>
              <a:ext uri="{FF2B5EF4-FFF2-40B4-BE49-F238E27FC236}">
                <a16:creationId xmlns:a16="http://schemas.microsoft.com/office/drawing/2014/main" id="{EDFEC369-4107-954C-9A4C-4BC401F244B9}"/>
              </a:ext>
            </a:extLst>
          </p:cNvPr>
          <p:cNvSpPr>
            <a:spLocks noGrp="1"/>
          </p:cNvSpPr>
          <p:nvPr>
            <p:ph type="ftr" sz="quarter" idx="11"/>
          </p:nvPr>
        </p:nvSpPr>
        <p:spPr/>
        <p:txBody>
          <a:bodyPr/>
          <a:lstStyle/>
          <a:p>
            <a:r>
              <a:rPr lang="en-US" dirty="0"/>
              <a:t>Adapted for CAPC Training Module: Care Planning</a:t>
            </a:r>
          </a:p>
        </p:txBody>
      </p:sp>
      <p:sp>
        <p:nvSpPr>
          <p:cNvPr id="5" name="Slide Number Placeholder 4">
            <a:extLst>
              <a:ext uri="{FF2B5EF4-FFF2-40B4-BE49-F238E27FC236}">
                <a16:creationId xmlns:a16="http://schemas.microsoft.com/office/drawing/2014/main" id="{70AAF23F-7189-394F-9BFC-1470D3E9FFE9}"/>
              </a:ext>
            </a:extLst>
          </p:cNvPr>
          <p:cNvSpPr>
            <a:spLocks noGrp="1"/>
          </p:cNvSpPr>
          <p:nvPr>
            <p:ph type="sldNum" sz="quarter" idx="12"/>
          </p:nvPr>
        </p:nvSpPr>
        <p:spPr/>
        <p:txBody>
          <a:bodyPr/>
          <a:lstStyle/>
          <a:p>
            <a:fld id="{5339919A-1AF4-8143-B305-C972D12AEE0C}" type="slidenum">
              <a:rPr lang="en-US" smtClean="0"/>
              <a:t>14</a:t>
            </a:fld>
            <a:endParaRPr lang="en-US"/>
          </a:p>
        </p:txBody>
      </p:sp>
      <p:sp>
        <p:nvSpPr>
          <p:cNvPr id="7" name="TextBox 6">
            <a:extLst>
              <a:ext uri="{FF2B5EF4-FFF2-40B4-BE49-F238E27FC236}">
                <a16:creationId xmlns:a16="http://schemas.microsoft.com/office/drawing/2014/main" id="{B3781A42-8E86-A94A-A584-FA11A2B9E795}"/>
              </a:ext>
            </a:extLst>
          </p:cNvPr>
          <p:cNvSpPr txBox="1"/>
          <p:nvPr/>
        </p:nvSpPr>
        <p:spPr>
          <a:xfrm>
            <a:off x="261410" y="1318027"/>
            <a:ext cx="4199382" cy="2246769"/>
          </a:xfrm>
          <a:prstGeom prst="rect">
            <a:avLst/>
          </a:prstGeom>
          <a:noFill/>
        </p:spPr>
        <p:txBody>
          <a:bodyPr wrap="square" rtlCol="0">
            <a:spAutoFit/>
          </a:bodyPr>
          <a:lstStyle/>
          <a:p>
            <a:pPr algn="l"/>
            <a:endParaRPr lang="en-US" sz="2000" dirty="0">
              <a:solidFill>
                <a:schemeClr val="bg2"/>
              </a:solidFill>
            </a:endParaRPr>
          </a:p>
          <a:p>
            <a:pPr algn="l"/>
            <a:r>
              <a:rPr lang="en-US" sz="2000" b="1" dirty="0">
                <a:solidFill>
                  <a:schemeClr val="bg2"/>
                </a:solidFill>
              </a:rPr>
              <a:t>Susan says</a:t>
            </a:r>
            <a:r>
              <a:rPr lang="en-US" sz="2000" dirty="0">
                <a:solidFill>
                  <a:schemeClr val="bg2"/>
                </a:solidFill>
              </a:rPr>
              <a:t>: The main people in my life are my husband and my daughter.  I’m not sure which one I should choose</a:t>
            </a:r>
          </a:p>
          <a:p>
            <a:pPr algn="l"/>
            <a:endParaRPr lang="en-US" sz="2000" dirty="0">
              <a:solidFill>
                <a:schemeClr val="bg2"/>
              </a:solidFill>
            </a:endParaRPr>
          </a:p>
          <a:p>
            <a:pPr algn="l"/>
            <a:r>
              <a:rPr lang="en-US" sz="2000" b="1" dirty="0">
                <a:solidFill>
                  <a:schemeClr val="bg2"/>
                </a:solidFill>
              </a:rPr>
              <a:t>How would you respond?</a:t>
            </a:r>
          </a:p>
        </p:txBody>
      </p:sp>
      <p:pic>
        <p:nvPicPr>
          <p:cNvPr id="15" name="Picture 14">
            <a:extLst>
              <a:ext uri="{FF2B5EF4-FFF2-40B4-BE49-F238E27FC236}">
                <a16:creationId xmlns:a16="http://schemas.microsoft.com/office/drawing/2014/main" id="{0A3CE714-E51D-734B-8A8C-028794317759}"/>
              </a:ext>
            </a:extLst>
          </p:cNvPr>
          <p:cNvPicPr>
            <a:picLocks noChangeAspect="1"/>
          </p:cNvPicPr>
          <p:nvPr/>
        </p:nvPicPr>
        <p:blipFill>
          <a:blip r:embed="rId2"/>
          <a:stretch>
            <a:fillRect/>
          </a:stretch>
        </p:blipFill>
        <p:spPr>
          <a:xfrm>
            <a:off x="5106521" y="1318027"/>
            <a:ext cx="2963113" cy="2953853"/>
          </a:xfrm>
          <a:prstGeom prst="rect">
            <a:avLst/>
          </a:prstGeom>
        </p:spPr>
      </p:pic>
      <p:grpSp>
        <p:nvGrpSpPr>
          <p:cNvPr id="9" name="Group 8">
            <a:extLst>
              <a:ext uri="{FF2B5EF4-FFF2-40B4-BE49-F238E27FC236}">
                <a16:creationId xmlns:a16="http://schemas.microsoft.com/office/drawing/2014/main" id="{EBEEBFA8-E061-364B-8A41-CE977223C059}"/>
              </a:ext>
            </a:extLst>
          </p:cNvPr>
          <p:cNvGrpSpPr/>
          <p:nvPr/>
        </p:nvGrpSpPr>
        <p:grpSpPr>
          <a:xfrm>
            <a:off x="228600" y="1237653"/>
            <a:ext cx="4464424" cy="3267636"/>
            <a:chOff x="228600" y="1237653"/>
            <a:chExt cx="4464424" cy="3267636"/>
          </a:xfrm>
        </p:grpSpPr>
        <p:sp>
          <p:nvSpPr>
            <p:cNvPr id="3" name="Rectangle 2">
              <a:extLst>
                <a:ext uri="{FF2B5EF4-FFF2-40B4-BE49-F238E27FC236}">
                  <a16:creationId xmlns:a16="http://schemas.microsoft.com/office/drawing/2014/main" id="{13E5BDE7-FB27-B549-B387-DF46148E48F3}"/>
                </a:ext>
              </a:extLst>
            </p:cNvPr>
            <p:cNvSpPr/>
            <p:nvPr/>
          </p:nvSpPr>
          <p:spPr>
            <a:xfrm>
              <a:off x="228600" y="1237653"/>
              <a:ext cx="4464424" cy="3267636"/>
            </a:xfrm>
            <a:prstGeom prst="rect">
              <a:avLst/>
            </a:prstGeom>
            <a:solidFill>
              <a:srgbClr val="3FA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6" name="TextBox 5">
              <a:extLst>
                <a:ext uri="{FF2B5EF4-FFF2-40B4-BE49-F238E27FC236}">
                  <a16:creationId xmlns:a16="http://schemas.microsoft.com/office/drawing/2014/main" id="{B6A851F3-FA01-EA4B-AE10-5E1684F9CDE8}"/>
                </a:ext>
              </a:extLst>
            </p:cNvPr>
            <p:cNvSpPr txBox="1"/>
            <p:nvPr/>
          </p:nvSpPr>
          <p:spPr>
            <a:xfrm>
              <a:off x="440391" y="1471063"/>
              <a:ext cx="4053211" cy="2708434"/>
            </a:xfrm>
            <a:prstGeom prst="rect">
              <a:avLst/>
            </a:prstGeom>
            <a:noFill/>
          </p:spPr>
          <p:txBody>
            <a:bodyPr wrap="square" rtlCol="0">
              <a:spAutoFit/>
            </a:bodyPr>
            <a:lstStyle/>
            <a:p>
              <a:pPr algn="l"/>
              <a:r>
                <a:rPr lang="en-US" sz="1700" b="1" dirty="0">
                  <a:solidFill>
                    <a:schemeClr val="bg1"/>
                  </a:solidFill>
                </a:rPr>
                <a:t>Response: </a:t>
              </a:r>
              <a:r>
                <a:rPr lang="en-US" sz="1700" dirty="0">
                  <a:solidFill>
                    <a:schemeClr val="bg1"/>
                  </a:solidFill>
                </a:rPr>
                <a:t>Some people choose their spouse and some people choose one of their children. What’s more important is that you designate someone who knows you well and who you trust to make important health care decisions for you</a:t>
              </a:r>
            </a:p>
            <a:p>
              <a:pPr algn="l"/>
              <a:r>
                <a:rPr lang="en-US" sz="1700" b="1" dirty="0">
                  <a:solidFill>
                    <a:schemeClr val="bg1"/>
                  </a:solidFill>
                </a:rPr>
                <a:t>Rationale: </a:t>
              </a:r>
              <a:r>
                <a:rPr lang="en-US" sz="1700" dirty="0">
                  <a:solidFill>
                    <a:schemeClr val="bg1"/>
                  </a:solidFill>
                </a:rPr>
                <a:t>Use the discussion about surrogate decision makers as an opportunity to reinforce the surrogate decision maker role </a:t>
              </a:r>
            </a:p>
          </p:txBody>
        </p:sp>
      </p:grpSp>
      <p:sp>
        <p:nvSpPr>
          <p:cNvPr id="16" name="TextBox 15">
            <a:extLst>
              <a:ext uri="{FF2B5EF4-FFF2-40B4-BE49-F238E27FC236}">
                <a16:creationId xmlns:a16="http://schemas.microsoft.com/office/drawing/2014/main" id="{7F5689DB-F262-2643-A333-73BE6B445CF8}"/>
              </a:ext>
            </a:extLst>
          </p:cNvPr>
          <p:cNvSpPr txBox="1"/>
          <p:nvPr/>
        </p:nvSpPr>
        <p:spPr>
          <a:xfrm>
            <a:off x="1650406" y="4537852"/>
            <a:ext cx="6280942" cy="400110"/>
          </a:xfrm>
          <a:prstGeom prst="rect">
            <a:avLst/>
          </a:prstGeom>
          <a:noFill/>
        </p:spPr>
        <p:txBody>
          <a:bodyPr wrap="square" rtlCol="0">
            <a:spAutoFit/>
          </a:bodyPr>
          <a:lstStyle/>
          <a:p>
            <a:pPr algn="ctr"/>
            <a:r>
              <a:rPr lang="en-US" sz="2000" b="1" dirty="0">
                <a:solidFill>
                  <a:schemeClr val="bg2"/>
                </a:solidFill>
              </a:rPr>
              <a:t>Click to see the suggested response and rationale</a:t>
            </a:r>
          </a:p>
        </p:txBody>
      </p:sp>
    </p:spTree>
    <p:extLst>
      <p:ext uri="{BB962C8B-B14F-4D97-AF65-F5344CB8AC3E}">
        <p14:creationId xmlns:p14="http://schemas.microsoft.com/office/powerpoint/2010/main" val="14505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581E8-B7DE-EC49-9F85-B8C6220FFDEE}"/>
              </a:ext>
            </a:extLst>
          </p:cNvPr>
          <p:cNvSpPr>
            <a:spLocks noGrp="1"/>
          </p:cNvSpPr>
          <p:nvPr>
            <p:ph type="title"/>
          </p:nvPr>
        </p:nvSpPr>
        <p:spPr/>
        <p:txBody>
          <a:bodyPr/>
          <a:lstStyle/>
          <a:p>
            <a:r>
              <a:rPr lang="en-US" dirty="0"/>
              <a:t>Naming a surrogate decision maker</a:t>
            </a:r>
          </a:p>
        </p:txBody>
      </p:sp>
      <p:sp>
        <p:nvSpPr>
          <p:cNvPr id="4" name="Footer Placeholder 3">
            <a:extLst>
              <a:ext uri="{FF2B5EF4-FFF2-40B4-BE49-F238E27FC236}">
                <a16:creationId xmlns:a16="http://schemas.microsoft.com/office/drawing/2014/main" id="{EDFEC369-4107-954C-9A4C-4BC401F244B9}"/>
              </a:ext>
            </a:extLst>
          </p:cNvPr>
          <p:cNvSpPr>
            <a:spLocks noGrp="1"/>
          </p:cNvSpPr>
          <p:nvPr>
            <p:ph type="ftr" sz="quarter" idx="11"/>
          </p:nvPr>
        </p:nvSpPr>
        <p:spPr/>
        <p:txBody>
          <a:bodyPr/>
          <a:lstStyle/>
          <a:p>
            <a:r>
              <a:rPr lang="en-US" dirty="0"/>
              <a:t>Adapted for CAPC Training Module: Care Planning</a:t>
            </a:r>
          </a:p>
        </p:txBody>
      </p:sp>
      <p:sp>
        <p:nvSpPr>
          <p:cNvPr id="5" name="Slide Number Placeholder 4">
            <a:extLst>
              <a:ext uri="{FF2B5EF4-FFF2-40B4-BE49-F238E27FC236}">
                <a16:creationId xmlns:a16="http://schemas.microsoft.com/office/drawing/2014/main" id="{70AAF23F-7189-394F-9BFC-1470D3E9FFE9}"/>
              </a:ext>
            </a:extLst>
          </p:cNvPr>
          <p:cNvSpPr>
            <a:spLocks noGrp="1"/>
          </p:cNvSpPr>
          <p:nvPr>
            <p:ph type="sldNum" sz="quarter" idx="12"/>
          </p:nvPr>
        </p:nvSpPr>
        <p:spPr/>
        <p:txBody>
          <a:bodyPr/>
          <a:lstStyle/>
          <a:p>
            <a:fld id="{5339919A-1AF4-8143-B305-C972D12AEE0C}" type="slidenum">
              <a:rPr lang="en-US" smtClean="0"/>
              <a:t>15</a:t>
            </a:fld>
            <a:endParaRPr lang="en-US"/>
          </a:p>
        </p:txBody>
      </p:sp>
      <p:sp>
        <p:nvSpPr>
          <p:cNvPr id="7" name="TextBox 6">
            <a:extLst>
              <a:ext uri="{FF2B5EF4-FFF2-40B4-BE49-F238E27FC236}">
                <a16:creationId xmlns:a16="http://schemas.microsoft.com/office/drawing/2014/main" id="{B3781A42-8E86-A94A-A584-FA11A2B9E795}"/>
              </a:ext>
            </a:extLst>
          </p:cNvPr>
          <p:cNvSpPr txBox="1"/>
          <p:nvPr/>
        </p:nvSpPr>
        <p:spPr>
          <a:xfrm>
            <a:off x="4315968" y="1533533"/>
            <a:ext cx="4199382" cy="2246769"/>
          </a:xfrm>
          <a:prstGeom prst="rect">
            <a:avLst/>
          </a:prstGeom>
          <a:noFill/>
        </p:spPr>
        <p:txBody>
          <a:bodyPr wrap="square" rtlCol="0">
            <a:spAutoFit/>
          </a:bodyPr>
          <a:lstStyle/>
          <a:p>
            <a:pPr algn="l"/>
            <a:endParaRPr lang="en-US" sz="2000" dirty="0">
              <a:solidFill>
                <a:schemeClr val="bg2"/>
              </a:solidFill>
            </a:endParaRPr>
          </a:p>
          <a:p>
            <a:pPr algn="l"/>
            <a:r>
              <a:rPr lang="en-US" sz="2000" b="1" dirty="0">
                <a:solidFill>
                  <a:schemeClr val="bg2"/>
                </a:solidFill>
              </a:rPr>
              <a:t>Susan says</a:t>
            </a:r>
            <a:r>
              <a:rPr lang="en-US" sz="2000" dirty="0">
                <a:solidFill>
                  <a:schemeClr val="bg2"/>
                </a:solidFill>
              </a:rPr>
              <a:t>: Based on that, I think my husband makes sense.</a:t>
            </a:r>
          </a:p>
          <a:p>
            <a:pPr algn="l"/>
            <a:endParaRPr lang="en-US" sz="2000" dirty="0">
              <a:solidFill>
                <a:schemeClr val="bg2"/>
              </a:solidFill>
            </a:endParaRPr>
          </a:p>
          <a:p>
            <a:pPr algn="l"/>
            <a:r>
              <a:rPr lang="en-US" sz="2000" b="1" dirty="0">
                <a:solidFill>
                  <a:schemeClr val="bg2"/>
                </a:solidFill>
              </a:rPr>
              <a:t>What documentation should you now recommend that you and Susan complete?</a:t>
            </a:r>
          </a:p>
        </p:txBody>
      </p:sp>
      <p:pic>
        <p:nvPicPr>
          <p:cNvPr id="15" name="Picture 14">
            <a:extLst>
              <a:ext uri="{FF2B5EF4-FFF2-40B4-BE49-F238E27FC236}">
                <a16:creationId xmlns:a16="http://schemas.microsoft.com/office/drawing/2014/main" id="{0A3CE714-E51D-734B-8A8C-028794317759}"/>
              </a:ext>
            </a:extLst>
          </p:cNvPr>
          <p:cNvPicPr>
            <a:picLocks noChangeAspect="1"/>
          </p:cNvPicPr>
          <p:nvPr/>
        </p:nvPicPr>
        <p:blipFill>
          <a:blip r:embed="rId2"/>
          <a:stretch>
            <a:fillRect/>
          </a:stretch>
        </p:blipFill>
        <p:spPr>
          <a:xfrm>
            <a:off x="439423" y="1394545"/>
            <a:ext cx="2963113" cy="2953853"/>
          </a:xfrm>
          <a:prstGeom prst="rect">
            <a:avLst/>
          </a:prstGeom>
        </p:spPr>
      </p:pic>
      <p:pic>
        <p:nvPicPr>
          <p:cNvPr id="10" name="Picture 9">
            <a:extLst>
              <a:ext uri="{FF2B5EF4-FFF2-40B4-BE49-F238E27FC236}">
                <a16:creationId xmlns:a16="http://schemas.microsoft.com/office/drawing/2014/main" id="{FA31732F-74C8-574D-B451-6F08944D4C56}"/>
              </a:ext>
            </a:extLst>
          </p:cNvPr>
          <p:cNvPicPr>
            <a:picLocks noChangeAspect="1"/>
          </p:cNvPicPr>
          <p:nvPr/>
        </p:nvPicPr>
        <p:blipFill>
          <a:blip r:embed="rId3"/>
          <a:stretch>
            <a:fillRect/>
          </a:stretch>
        </p:blipFill>
        <p:spPr>
          <a:xfrm>
            <a:off x="3763065" y="1394545"/>
            <a:ext cx="4968371" cy="3046667"/>
          </a:xfrm>
          <a:prstGeom prst="rect">
            <a:avLst/>
          </a:prstGeom>
        </p:spPr>
      </p:pic>
      <p:sp>
        <p:nvSpPr>
          <p:cNvPr id="11" name="TextBox 10">
            <a:extLst>
              <a:ext uri="{FF2B5EF4-FFF2-40B4-BE49-F238E27FC236}">
                <a16:creationId xmlns:a16="http://schemas.microsoft.com/office/drawing/2014/main" id="{0EA553C0-5C2D-A04C-BFFB-8E78922FC76B}"/>
              </a:ext>
            </a:extLst>
          </p:cNvPr>
          <p:cNvSpPr txBox="1"/>
          <p:nvPr/>
        </p:nvSpPr>
        <p:spPr>
          <a:xfrm>
            <a:off x="1556277" y="4474394"/>
            <a:ext cx="6280942" cy="400110"/>
          </a:xfrm>
          <a:prstGeom prst="rect">
            <a:avLst/>
          </a:prstGeom>
          <a:noFill/>
        </p:spPr>
        <p:txBody>
          <a:bodyPr wrap="square" rtlCol="0">
            <a:spAutoFit/>
          </a:bodyPr>
          <a:lstStyle/>
          <a:p>
            <a:pPr algn="ctr"/>
            <a:r>
              <a:rPr lang="en-US" sz="2000" b="1" dirty="0">
                <a:solidFill>
                  <a:schemeClr val="bg2"/>
                </a:solidFill>
              </a:rPr>
              <a:t>Click to see the suggested documentation</a:t>
            </a:r>
          </a:p>
        </p:txBody>
      </p:sp>
      <p:cxnSp>
        <p:nvCxnSpPr>
          <p:cNvPr id="14" name="Straight Arrow Connector 13">
            <a:extLst>
              <a:ext uri="{FF2B5EF4-FFF2-40B4-BE49-F238E27FC236}">
                <a16:creationId xmlns:a16="http://schemas.microsoft.com/office/drawing/2014/main" id="{58F30D25-8A5E-B04D-811D-1E7490421EDF}"/>
              </a:ext>
            </a:extLst>
          </p:cNvPr>
          <p:cNvCxnSpPr/>
          <p:nvPr/>
        </p:nvCxnSpPr>
        <p:spPr>
          <a:xfrm flipH="1">
            <a:off x="6078071" y="975680"/>
            <a:ext cx="1116105" cy="557853"/>
          </a:xfrm>
          <a:prstGeom prst="straightConnector1">
            <a:avLst/>
          </a:prstGeom>
          <a:ln w="4762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78D7233-B0CE-D347-B08D-1A8BB17609DA}"/>
              </a:ext>
            </a:extLst>
          </p:cNvPr>
          <p:cNvSpPr txBox="1"/>
          <p:nvPr/>
        </p:nvSpPr>
        <p:spPr>
          <a:xfrm>
            <a:off x="7054956" y="363982"/>
            <a:ext cx="2120981" cy="1169551"/>
          </a:xfrm>
          <a:prstGeom prst="rect">
            <a:avLst/>
          </a:prstGeom>
          <a:noFill/>
        </p:spPr>
        <p:txBody>
          <a:bodyPr wrap="square" rtlCol="0">
            <a:spAutoFit/>
          </a:bodyPr>
          <a:lstStyle/>
          <a:p>
            <a:pPr algn="ctr"/>
            <a:r>
              <a:rPr lang="en-US" sz="1400" dirty="0">
                <a:solidFill>
                  <a:schemeClr val="bg2"/>
                </a:solidFill>
              </a:rPr>
              <a:t>You should recommend that Susan complete an advance directive to designate her husband as her healthcare agent`</a:t>
            </a:r>
          </a:p>
        </p:txBody>
      </p:sp>
    </p:spTree>
    <p:extLst>
      <p:ext uri="{BB962C8B-B14F-4D97-AF65-F5344CB8AC3E}">
        <p14:creationId xmlns:p14="http://schemas.microsoft.com/office/powerpoint/2010/main" val="1039159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52E36-55E5-4844-B697-CE69D404B6F2}"/>
              </a:ext>
            </a:extLst>
          </p:cNvPr>
          <p:cNvSpPr>
            <a:spLocks noGrp="1"/>
          </p:cNvSpPr>
          <p:nvPr>
            <p:ph type="title"/>
          </p:nvPr>
        </p:nvSpPr>
        <p:spPr/>
        <p:txBody>
          <a:bodyPr/>
          <a:lstStyle/>
          <a:p>
            <a:r>
              <a:rPr lang="en-US" dirty="0"/>
              <a:t>Please complete the short knowledge check-in below</a:t>
            </a:r>
          </a:p>
        </p:txBody>
      </p:sp>
      <p:sp>
        <p:nvSpPr>
          <p:cNvPr id="3" name="Content Placeholder 2">
            <a:extLst>
              <a:ext uri="{FF2B5EF4-FFF2-40B4-BE49-F238E27FC236}">
                <a16:creationId xmlns:a16="http://schemas.microsoft.com/office/drawing/2014/main" id="{E0FAC1DF-F0D5-8245-BABE-BEFE38028A4B}"/>
              </a:ext>
            </a:extLst>
          </p:cNvPr>
          <p:cNvSpPr>
            <a:spLocks noGrp="1"/>
          </p:cNvSpPr>
          <p:nvPr>
            <p:ph idx="1"/>
          </p:nvPr>
        </p:nvSpPr>
        <p:spPr>
          <a:xfrm>
            <a:off x="-322729" y="1197864"/>
            <a:ext cx="9668435" cy="3209544"/>
          </a:xfrm>
        </p:spPr>
        <p:txBody>
          <a:bodyPr/>
          <a:lstStyle/>
          <a:p>
            <a:pPr algn="ctr"/>
            <a:endParaRPr lang="en-US" sz="2000" dirty="0">
              <a:solidFill>
                <a:schemeClr val="accent6"/>
              </a:solidFill>
            </a:endParaRPr>
          </a:p>
          <a:p>
            <a:pPr algn="ctr"/>
            <a:r>
              <a:rPr lang="en-US" sz="2000" dirty="0">
                <a:solidFill>
                  <a:schemeClr val="accent6"/>
                </a:solidFill>
              </a:rPr>
              <a:t>Quiz: </a:t>
            </a:r>
            <a:r>
              <a:rPr lang="en-US" sz="2000" dirty="0">
                <a:hlinkClick r:id="rId3">
                  <a:extLst>
                    <a:ext uri="{A12FA001-AC4F-418D-AE19-62706E023703}">
                      <ahyp:hlinkClr xmlns:ahyp="http://schemas.microsoft.com/office/drawing/2018/hyperlinkcolor" val="tx"/>
                    </a:ext>
                  </a:extLst>
                </a:hlinkClick>
              </a:rPr>
              <a:t>https://forms.gle/rCqMVZJeMAWM4hWU7</a:t>
            </a:r>
            <a:endParaRPr lang="en-US" sz="2000" dirty="0"/>
          </a:p>
          <a:p>
            <a:pPr algn="ctr"/>
            <a:endParaRPr lang="en-US" sz="2000" dirty="0"/>
          </a:p>
          <a:p>
            <a:pPr algn="ctr"/>
            <a:r>
              <a:rPr lang="en-US" sz="2000" dirty="0">
                <a:solidFill>
                  <a:schemeClr val="accent6"/>
                </a:solidFill>
              </a:rPr>
              <a:t>Answer key/ Feedback: </a:t>
            </a:r>
            <a:r>
              <a:rPr lang="en-US" sz="2000" dirty="0">
                <a:solidFill>
                  <a:schemeClr val="accent6"/>
                </a:solidFill>
                <a:hlinkClick r:id="rId4"/>
              </a:rPr>
              <a:t>https://forms.gle/koWF2DnbD4pxuATq6</a:t>
            </a:r>
            <a:endParaRPr lang="en-US" sz="2000" dirty="0">
              <a:solidFill>
                <a:schemeClr val="accent6"/>
              </a:solidFill>
            </a:endParaRPr>
          </a:p>
        </p:txBody>
      </p:sp>
      <p:sp>
        <p:nvSpPr>
          <p:cNvPr id="4" name="Footer Placeholder 3">
            <a:extLst>
              <a:ext uri="{FF2B5EF4-FFF2-40B4-BE49-F238E27FC236}">
                <a16:creationId xmlns:a16="http://schemas.microsoft.com/office/drawing/2014/main" id="{38333351-2502-8546-8608-6461F86DC72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E5CC79E-CBD6-8744-ADE9-81834E596A74}"/>
              </a:ext>
            </a:extLst>
          </p:cNvPr>
          <p:cNvSpPr>
            <a:spLocks noGrp="1"/>
          </p:cNvSpPr>
          <p:nvPr>
            <p:ph type="sldNum" sz="quarter" idx="12"/>
          </p:nvPr>
        </p:nvSpPr>
        <p:spPr/>
        <p:txBody>
          <a:bodyPr/>
          <a:lstStyle/>
          <a:p>
            <a:fld id="{5339919A-1AF4-8143-B305-C972D12AEE0C}" type="slidenum">
              <a:rPr lang="en-US" smtClean="0"/>
              <a:t>16</a:t>
            </a:fld>
            <a:endParaRPr lang="en-US"/>
          </a:p>
        </p:txBody>
      </p:sp>
    </p:spTree>
    <p:extLst>
      <p:ext uri="{BB962C8B-B14F-4D97-AF65-F5344CB8AC3E}">
        <p14:creationId xmlns:p14="http://schemas.microsoft.com/office/powerpoint/2010/main" val="91129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_Office Theme">
  <a:themeElements>
    <a:clrScheme name="Custom 26">
      <a:dk1>
        <a:srgbClr val="000000"/>
      </a:dk1>
      <a:lt1>
        <a:srgbClr val="FFFFFF"/>
      </a:lt1>
      <a:dk2>
        <a:srgbClr val="DC1E34"/>
      </a:dk2>
      <a:lt2>
        <a:srgbClr val="76777B"/>
      </a:lt2>
      <a:accent1>
        <a:srgbClr val="95C93C"/>
      </a:accent1>
      <a:accent2>
        <a:srgbClr val="F3C300"/>
      </a:accent2>
      <a:accent3>
        <a:srgbClr val="645FAA"/>
      </a:accent3>
      <a:accent4>
        <a:srgbClr val="41C0C0"/>
      </a:accent4>
      <a:accent5>
        <a:srgbClr val="FF7F30"/>
      </a:accent5>
      <a:accent6>
        <a:srgbClr val="129ABF"/>
      </a:accent6>
      <a:hlink>
        <a:srgbClr val="76777B"/>
      </a:hlink>
      <a:folHlink>
        <a:srgbClr val="76777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400" dirty="0" err="1" smtClean="0">
            <a:solidFill>
              <a:schemeClr val="accent2"/>
            </a:solidFill>
          </a:defRPr>
        </a:defPPr>
      </a:lstStyle>
    </a:txDef>
  </a:objectDefaults>
  <a:extraClrSchemeLst/>
  <a:extLst>
    <a:ext uri="{05A4C25C-085E-4340-85A3-A5531E510DB2}">
      <thm15:themeFamily xmlns:thm15="http://schemas.microsoft.com/office/thememl/2012/main" name="CS102 PPT_template_F1_WIDE" id="{552F4592-EC3E-4A48-8233-F1EB859DDDBE}" vid="{9A5B146E-C3EE-6443-8CE4-883871B0CD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Red_Office Theme</Template>
  <TotalTime>1685</TotalTime>
  <Words>2205</Words>
  <Application>Microsoft Office PowerPoint</Application>
  <PresentationFormat>On-screen Show (16:9)</PresentationFormat>
  <Paragraphs>169</Paragraphs>
  <Slides>16</Slides>
  <Notes>13</Notes>
  <HiddenSlides>0</HiddenSlides>
  <MMClips>8</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Red_Office Theme</vt:lpstr>
      <vt:lpstr>Introduction to Advance Directives vs POLST</vt:lpstr>
      <vt:lpstr>Learning Objectives</vt:lpstr>
      <vt:lpstr>Advance Directive: Introduction</vt:lpstr>
      <vt:lpstr>Advance Directive: Sections </vt:lpstr>
      <vt:lpstr>Advance Directive: Sections </vt:lpstr>
      <vt:lpstr>POLST: Introduction</vt:lpstr>
      <vt:lpstr>POLST: Sections </vt:lpstr>
      <vt:lpstr>Advance Directive vs POLST</vt:lpstr>
      <vt:lpstr>Advance Directives vs POLST</vt:lpstr>
      <vt:lpstr>Billing for Advance Care Planning </vt:lpstr>
      <vt:lpstr>ACP Billing Codes</vt:lpstr>
      <vt:lpstr>Meet Susan</vt:lpstr>
      <vt:lpstr>Naming a surrogate decision maker</vt:lpstr>
      <vt:lpstr>Naming a surrogate decision maker</vt:lpstr>
      <vt:lpstr>Naming a surrogate decision maker</vt:lpstr>
      <vt:lpstr>Please complete the short knowledge check-in below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Differentiating Advance Directives and POLSTs</dc:title>
  <dc:creator>Microsoft Office User</dc:creator>
  <cp:lastModifiedBy>Microsoft Office User</cp:lastModifiedBy>
  <cp:revision>46</cp:revision>
  <dcterms:created xsi:type="dcterms:W3CDTF">2024-10-31T19:48:43Z</dcterms:created>
  <dcterms:modified xsi:type="dcterms:W3CDTF">2025-09-28T23:37:40Z</dcterms:modified>
</cp:coreProperties>
</file>